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32"/>
  </p:notesMasterIdLst>
  <p:sldIdLst>
    <p:sldId id="256" r:id="rId2"/>
    <p:sldId id="257" r:id="rId3"/>
    <p:sldId id="258" r:id="rId4"/>
    <p:sldId id="259" r:id="rId5"/>
    <p:sldId id="260" r:id="rId6"/>
    <p:sldId id="261" r:id="rId7"/>
    <p:sldId id="262" r:id="rId8"/>
    <p:sldId id="263" r:id="rId9"/>
    <p:sldId id="264" r:id="rId10"/>
    <p:sldId id="265" r:id="rId11"/>
    <p:sldId id="282" r:id="rId12"/>
    <p:sldId id="275" r:id="rId13"/>
    <p:sldId id="276" r:id="rId14"/>
    <p:sldId id="277" r:id="rId15"/>
    <p:sldId id="278" r:id="rId16"/>
    <p:sldId id="279" r:id="rId17"/>
    <p:sldId id="280" r:id="rId18"/>
    <p:sldId id="281" r:id="rId19"/>
    <p:sldId id="297" r:id="rId20"/>
    <p:sldId id="283" r:id="rId21"/>
    <p:sldId id="284" r:id="rId22"/>
    <p:sldId id="285" r:id="rId23"/>
    <p:sldId id="286" r:id="rId24"/>
    <p:sldId id="287" r:id="rId25"/>
    <p:sldId id="289" r:id="rId26"/>
    <p:sldId id="290" r:id="rId27"/>
    <p:sldId id="291" r:id="rId28"/>
    <p:sldId id="292" r:id="rId29"/>
    <p:sldId id="293" r:id="rId30"/>
    <p:sldId id="294" r:id="rId31"/>
  </p:sldIdLst>
  <p:sldSz cx="9144000" cy="5143500" type="screen16x9"/>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444">
          <p15:clr>
            <a:srgbClr val="A4A3A4"/>
          </p15:clr>
        </p15:guide>
        <p15:guide id="2" orient="horz" pos="1422">
          <p15:clr>
            <a:srgbClr val="A4A3A4"/>
          </p15:clr>
        </p15:guide>
        <p15:guide id="3" orient="horz" pos="1531">
          <p15:clr>
            <a:srgbClr val="A4A3A4"/>
          </p15:clr>
        </p15:guide>
        <p15:guide id="4" orient="horz" pos="1445">
          <p15:clr>
            <a:srgbClr val="A4A3A4"/>
          </p15:clr>
        </p15:guide>
        <p15:guide id="5" orient="horz" pos="1484">
          <p15:clr>
            <a:srgbClr val="A4A3A4"/>
          </p15:clr>
        </p15:guide>
        <p15:guide id="6" pos="3152">
          <p15:clr>
            <a:srgbClr val="A4A3A4"/>
          </p15:clr>
        </p15:guide>
        <p15:guide id="7" pos="4388">
          <p15:clr>
            <a:srgbClr val="A4A3A4"/>
          </p15:clr>
        </p15:guide>
        <p15:guide id="8" pos="2736">
          <p15:clr>
            <a:srgbClr val="A4A3A4"/>
          </p15:clr>
        </p15:guide>
        <p15:guide id="9" pos="2975">
          <p15:clr>
            <a:srgbClr val="A4A3A4"/>
          </p15:clr>
        </p15:guide>
        <p15:guide id="10" pos="3021">
          <p15:clr>
            <a:srgbClr val="A4A3A4"/>
          </p15:clr>
        </p15:guide>
        <p15:guide id="11" pos="2673">
          <p15:clr>
            <a:srgbClr val="A4A3A4"/>
          </p15:clr>
        </p15:guide>
        <p15:guide id="12" orient="horz" pos="1110">
          <p15:clr>
            <a:srgbClr val="A4A3A4"/>
          </p15:clr>
        </p15:guide>
        <p15:guide id="13" orient="horz" pos="1463">
          <p15:clr>
            <a:srgbClr val="A4A3A4"/>
          </p15:clr>
        </p15:guide>
        <p15:guide id="14" pos="505">
          <p15:clr>
            <a:srgbClr val="A4A3A4"/>
          </p15:clr>
        </p15:guide>
        <p15:guide id="15" orient="horz" pos="1637">
          <p15:clr>
            <a:srgbClr val="A4A3A4"/>
          </p15:clr>
        </p15:guide>
        <p15:guide id="16" pos="4382">
          <p15:clr>
            <a:srgbClr val="A4A3A4"/>
          </p15:clr>
        </p15:guide>
        <p15:guide id="17" pos="4627">
          <p15:clr>
            <a:srgbClr val="A4A3A4"/>
          </p15:clr>
        </p15:guide>
        <p15:guide id="18" pos="166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2021" autoAdjust="0"/>
    <p:restoredTop sz="94660"/>
  </p:normalViewPr>
  <p:slideViewPr>
    <p:cSldViewPr snapToGrid="0" snapToObjects="1" showGuides="1">
      <p:cViewPr varScale="1">
        <p:scale>
          <a:sx n="141" d="100"/>
          <a:sy n="141" d="100"/>
        </p:scale>
        <p:origin x="1572" y="120"/>
      </p:cViewPr>
      <p:guideLst>
        <p:guide orient="horz" pos="1444"/>
        <p:guide orient="horz" pos="1422"/>
        <p:guide orient="horz" pos="1531"/>
        <p:guide orient="horz" pos="1445"/>
        <p:guide orient="horz" pos="1484"/>
        <p:guide pos="3152"/>
        <p:guide pos="4388"/>
        <p:guide pos="2736"/>
        <p:guide pos="2975"/>
        <p:guide pos="3021"/>
        <p:guide pos="2673"/>
        <p:guide orient="horz" pos="1110"/>
        <p:guide orient="horz" pos="1463"/>
        <p:guide pos="505"/>
        <p:guide orient="horz" pos="1637"/>
        <p:guide pos="4382"/>
        <p:guide pos="4627"/>
        <p:guide pos="1662"/>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E2CAABF-4BB6-B246-BD77-94DFE5CCED27}" type="datetimeFigureOut">
              <a:rPr lang="en-US" smtClean="0"/>
              <a:t>12/10/2019</a:t>
            </a:fld>
            <a:endParaRPr lang="en-US"/>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60DD6D5-9967-D943-B88A-5B16C3E21EC1}" type="slidenum">
              <a:rPr lang="en-US" smtClean="0"/>
              <a:t>‹#›</a:t>
            </a:fld>
            <a:endParaRPr lang="en-US"/>
          </a:p>
        </p:txBody>
      </p:sp>
    </p:spTree>
    <p:extLst>
      <p:ext uri="{BB962C8B-B14F-4D97-AF65-F5344CB8AC3E}">
        <p14:creationId xmlns:p14="http://schemas.microsoft.com/office/powerpoint/2010/main" val="3337472435"/>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60DD6D5-9967-D943-B88A-5B16C3E21EC1}" type="slidenum">
              <a:rPr lang="en-US" smtClean="0"/>
              <a:t>20</a:t>
            </a:fld>
            <a:endParaRPr lang="en-US"/>
          </a:p>
        </p:txBody>
      </p:sp>
    </p:spTree>
    <p:extLst>
      <p:ext uri="{BB962C8B-B14F-4D97-AF65-F5344CB8AC3E}">
        <p14:creationId xmlns:p14="http://schemas.microsoft.com/office/powerpoint/2010/main" val="99746173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97819"/>
            <a:ext cx="7772400" cy="1102519"/>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F37A7CEA-696B-CB47-BAC6-AF06CF9534E0}" type="datetimeFigureOut">
              <a:rPr lang="en-US" smtClean="0"/>
              <a:t>12/10/2019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B31E470-182F-D246-8474-CE9F76B0F759}" type="slidenum">
              <a:rPr lang="en-US" smtClean="0"/>
              <a:t>‹#›</a:t>
            </a:fld>
            <a:endParaRPr lang="en-US"/>
          </a:p>
        </p:txBody>
      </p:sp>
    </p:spTree>
    <p:extLst>
      <p:ext uri="{BB962C8B-B14F-4D97-AF65-F5344CB8AC3E}">
        <p14:creationId xmlns:p14="http://schemas.microsoft.com/office/powerpoint/2010/main" val="22358162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37A7CEA-696B-CB47-BAC6-AF06CF9534E0}" type="datetimeFigureOut">
              <a:rPr lang="en-US" smtClean="0"/>
              <a:t>12/10/2019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B31E470-182F-D246-8474-CE9F76B0F759}" type="slidenum">
              <a:rPr lang="en-US" smtClean="0"/>
              <a:t>‹#›</a:t>
            </a:fld>
            <a:endParaRPr lang="en-US"/>
          </a:p>
        </p:txBody>
      </p:sp>
    </p:spTree>
    <p:extLst>
      <p:ext uri="{BB962C8B-B14F-4D97-AF65-F5344CB8AC3E}">
        <p14:creationId xmlns:p14="http://schemas.microsoft.com/office/powerpoint/2010/main" val="327035748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54781"/>
            <a:ext cx="2057400" cy="329088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154781"/>
            <a:ext cx="6019800" cy="329088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37A7CEA-696B-CB47-BAC6-AF06CF9534E0}" type="datetimeFigureOut">
              <a:rPr lang="en-US" smtClean="0"/>
              <a:t>12/10/2019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B31E470-182F-D246-8474-CE9F76B0F759}" type="slidenum">
              <a:rPr lang="en-US" smtClean="0"/>
              <a:t>‹#›</a:t>
            </a:fld>
            <a:endParaRPr lang="en-US"/>
          </a:p>
        </p:txBody>
      </p:sp>
    </p:spTree>
    <p:extLst>
      <p:ext uri="{BB962C8B-B14F-4D97-AF65-F5344CB8AC3E}">
        <p14:creationId xmlns:p14="http://schemas.microsoft.com/office/powerpoint/2010/main" val="363033628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37A7CEA-696B-CB47-BAC6-AF06CF9534E0}" type="datetimeFigureOut">
              <a:rPr lang="en-US" smtClean="0"/>
              <a:t>12/10/2019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B31E470-182F-D246-8474-CE9F76B0F759}" type="slidenum">
              <a:rPr lang="en-US" smtClean="0"/>
              <a:t>‹#›</a:t>
            </a:fld>
            <a:endParaRPr lang="en-US"/>
          </a:p>
        </p:txBody>
      </p:sp>
    </p:spTree>
    <p:extLst>
      <p:ext uri="{BB962C8B-B14F-4D97-AF65-F5344CB8AC3E}">
        <p14:creationId xmlns:p14="http://schemas.microsoft.com/office/powerpoint/2010/main" val="253639544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6"/>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37A7CEA-696B-CB47-BAC6-AF06CF9534E0}" type="datetimeFigureOut">
              <a:rPr lang="en-US" smtClean="0"/>
              <a:t>12/10/2019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B31E470-182F-D246-8474-CE9F76B0F759}" type="slidenum">
              <a:rPr lang="en-US" smtClean="0"/>
              <a:t>‹#›</a:t>
            </a:fld>
            <a:endParaRPr lang="en-US"/>
          </a:p>
        </p:txBody>
      </p:sp>
    </p:spTree>
    <p:extLst>
      <p:ext uri="{BB962C8B-B14F-4D97-AF65-F5344CB8AC3E}">
        <p14:creationId xmlns:p14="http://schemas.microsoft.com/office/powerpoint/2010/main" val="201947386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900113"/>
            <a:ext cx="4038600" cy="254555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900113"/>
            <a:ext cx="4038600" cy="254555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F37A7CEA-696B-CB47-BAC6-AF06CF9534E0}" type="datetimeFigureOut">
              <a:rPr lang="en-US" smtClean="0"/>
              <a:t>12/10/2019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B31E470-182F-D246-8474-CE9F76B0F759}" type="slidenum">
              <a:rPr lang="en-US" smtClean="0"/>
              <a:t>‹#›</a:t>
            </a:fld>
            <a:endParaRPr lang="en-US"/>
          </a:p>
        </p:txBody>
      </p:sp>
    </p:spTree>
    <p:extLst>
      <p:ext uri="{BB962C8B-B14F-4D97-AF65-F5344CB8AC3E}">
        <p14:creationId xmlns:p14="http://schemas.microsoft.com/office/powerpoint/2010/main" val="419032843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05979"/>
            <a:ext cx="8229600" cy="85725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F37A7CEA-696B-CB47-BAC6-AF06CF9534E0}" type="datetimeFigureOut">
              <a:rPr lang="en-US" smtClean="0"/>
              <a:t>12/10/2019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B31E470-182F-D246-8474-CE9F76B0F759}" type="slidenum">
              <a:rPr lang="en-US" smtClean="0"/>
              <a:t>‹#›</a:t>
            </a:fld>
            <a:endParaRPr lang="en-US"/>
          </a:p>
        </p:txBody>
      </p:sp>
    </p:spTree>
    <p:extLst>
      <p:ext uri="{BB962C8B-B14F-4D97-AF65-F5344CB8AC3E}">
        <p14:creationId xmlns:p14="http://schemas.microsoft.com/office/powerpoint/2010/main" val="9058029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F37A7CEA-696B-CB47-BAC6-AF06CF9534E0}" type="datetimeFigureOut">
              <a:rPr lang="en-US" smtClean="0"/>
              <a:t>12/10/2019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B31E470-182F-D246-8474-CE9F76B0F759}" type="slidenum">
              <a:rPr lang="en-US" smtClean="0"/>
              <a:t>‹#›</a:t>
            </a:fld>
            <a:endParaRPr lang="en-US"/>
          </a:p>
        </p:txBody>
      </p:sp>
    </p:spTree>
    <p:extLst>
      <p:ext uri="{BB962C8B-B14F-4D97-AF65-F5344CB8AC3E}">
        <p14:creationId xmlns:p14="http://schemas.microsoft.com/office/powerpoint/2010/main" val="166985644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37A7CEA-696B-CB47-BAC6-AF06CF9534E0}" type="datetimeFigureOut">
              <a:rPr lang="en-US" smtClean="0"/>
              <a:t>12/10/2019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B31E470-182F-D246-8474-CE9F76B0F759}" type="slidenum">
              <a:rPr lang="en-US" smtClean="0"/>
              <a:t>‹#›</a:t>
            </a:fld>
            <a:endParaRPr lang="en-US"/>
          </a:p>
        </p:txBody>
      </p:sp>
    </p:spTree>
    <p:extLst>
      <p:ext uri="{BB962C8B-B14F-4D97-AF65-F5344CB8AC3E}">
        <p14:creationId xmlns:p14="http://schemas.microsoft.com/office/powerpoint/2010/main" val="37238834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04787"/>
            <a:ext cx="3008313" cy="871538"/>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37A7CEA-696B-CB47-BAC6-AF06CF9534E0}" type="datetimeFigureOut">
              <a:rPr lang="en-US" smtClean="0"/>
              <a:t>12/10/2019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B31E470-182F-D246-8474-CE9F76B0F759}" type="slidenum">
              <a:rPr lang="en-US" smtClean="0"/>
              <a:t>‹#›</a:t>
            </a:fld>
            <a:endParaRPr lang="en-US"/>
          </a:p>
        </p:txBody>
      </p:sp>
    </p:spTree>
    <p:extLst>
      <p:ext uri="{BB962C8B-B14F-4D97-AF65-F5344CB8AC3E}">
        <p14:creationId xmlns:p14="http://schemas.microsoft.com/office/powerpoint/2010/main" val="111064586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00450"/>
            <a:ext cx="5486400" cy="425054"/>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37A7CEA-696B-CB47-BAC6-AF06CF9534E0}" type="datetimeFigureOut">
              <a:rPr lang="en-US" smtClean="0"/>
              <a:t>12/10/2019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B31E470-182F-D246-8474-CE9F76B0F759}" type="slidenum">
              <a:rPr lang="en-US" smtClean="0"/>
              <a:t>‹#›</a:t>
            </a:fld>
            <a:endParaRPr lang="en-US"/>
          </a:p>
        </p:txBody>
      </p:sp>
    </p:spTree>
    <p:extLst>
      <p:ext uri="{BB962C8B-B14F-4D97-AF65-F5344CB8AC3E}">
        <p14:creationId xmlns:p14="http://schemas.microsoft.com/office/powerpoint/2010/main" val="317493387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F37A7CEA-696B-CB47-BAC6-AF06CF9534E0}" type="datetimeFigureOut">
              <a:rPr lang="en-US" smtClean="0"/>
              <a:t>12/10/2019</a:t>
            </a:fld>
            <a:endParaRPr lang="en-US"/>
          </a:p>
        </p:txBody>
      </p:sp>
      <p:sp>
        <p:nvSpPr>
          <p:cNvPr id="5" name="Footer Placeholder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FB31E470-182F-D246-8474-CE9F76B0F759}" type="slidenum">
              <a:rPr lang="en-US" smtClean="0"/>
              <a:t>‹#›</a:t>
            </a:fld>
            <a:endParaRPr lang="en-US"/>
          </a:p>
        </p:txBody>
      </p:sp>
    </p:spTree>
    <p:extLst>
      <p:ext uri="{BB962C8B-B14F-4D97-AF65-F5344CB8AC3E}">
        <p14:creationId xmlns:p14="http://schemas.microsoft.com/office/powerpoint/2010/main" val="105448312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3.jpeg"/><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5.jpeg"/><Relationship Id="rId7" Type="http://schemas.openxmlformats.org/officeDocument/2006/relationships/image" Target="../media/image19.pn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18.jpeg"/><Relationship Id="rId5" Type="http://schemas.openxmlformats.org/officeDocument/2006/relationships/image" Target="../media/image17.jpeg"/><Relationship Id="rId4" Type="http://schemas.openxmlformats.org/officeDocument/2006/relationships/image" Target="../media/image16.png"/></Relationships>
</file>

<file path=ppt/slides/_rels/slide21.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19.png"/><Relationship Id="rId1" Type="http://schemas.openxmlformats.org/officeDocument/2006/relationships/slideLayout" Target="../slideLayouts/slideLayout2.xml"/><Relationship Id="rId4" Type="http://schemas.openxmlformats.org/officeDocument/2006/relationships/image" Target="../media/image23.jpeg"/></Relationships>
</file>

<file path=ppt/slides/_rels/slide26.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24.png"/><Relationship Id="rId1" Type="http://schemas.openxmlformats.org/officeDocument/2006/relationships/slideLayout" Target="../slideLayouts/slideLayout2.xml"/><Relationship Id="rId5" Type="http://schemas.openxmlformats.org/officeDocument/2006/relationships/image" Target="../media/image26.jpeg"/><Relationship Id="rId4" Type="http://schemas.openxmlformats.org/officeDocument/2006/relationships/image" Target="../media/image25.png"/></Relationships>
</file>

<file path=ppt/slides/_rels/slide27.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hyperlink" Target="http://www.sanrights.org/" TargetMode="External"/><Relationship Id="rId1" Type="http://schemas.openxmlformats.org/officeDocument/2006/relationships/slideLayout" Target="../slideLayouts/slideLayout2.xml"/><Relationship Id="rId4" Type="http://schemas.openxmlformats.org/officeDocument/2006/relationships/image" Target="../media/image27.emf"/></Relationships>
</file>

<file path=ppt/slides/_rels/slide28.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image" Target="../media/image29.jpeg"/><Relationship Id="rId1" Type="http://schemas.openxmlformats.org/officeDocument/2006/relationships/slideLayout" Target="../slideLayouts/slideLayout2.xml"/><Relationship Id="rId6" Type="http://schemas.openxmlformats.org/officeDocument/2006/relationships/image" Target="../media/image19.png"/><Relationship Id="rId5" Type="http://schemas.openxmlformats.org/officeDocument/2006/relationships/image" Target="../media/image32.jpeg"/><Relationship Id="rId4" Type="http://schemas.openxmlformats.org/officeDocument/2006/relationships/image" Target="../media/image31.jpeg"/></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6.jpeg"/><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30.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hyperlink" Target="http://www.buccleuch.com/energy/innovative-ad-plant-at-bowhill-estate/" TargetMode="External"/><Relationship Id="rId1" Type="http://schemas.openxmlformats.org/officeDocument/2006/relationships/slideLayout" Target="../slideLayouts/slideLayout2.xml"/><Relationship Id="rId4" Type="http://schemas.openxmlformats.org/officeDocument/2006/relationships/image" Target="../media/image33.jpeg"/></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7.jpeg"/><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8.jpeg"/><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9.jpeg"/><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0.jpeg"/><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1.jpg"/><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2.jpeg"/><Relationship Id="rId1" Type="http://schemas.openxmlformats.org/officeDocument/2006/relationships/slideLayout" Target="../slideLayouts/slideLayout2.xml"/><Relationship Id="rId4"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descr="biogas-plant2.jpg"/>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0" y="-92546"/>
            <a:ext cx="9400370" cy="5245815"/>
          </a:xfrm>
          <a:prstGeom prst="rect">
            <a:avLst/>
          </a:prstGeom>
        </p:spPr>
      </p:pic>
      <p:sp>
        <p:nvSpPr>
          <p:cNvPr id="9" name="TextBox 8"/>
          <p:cNvSpPr txBox="1"/>
          <p:nvPr/>
        </p:nvSpPr>
        <p:spPr>
          <a:xfrm>
            <a:off x="937172" y="3153104"/>
            <a:ext cx="2312276" cy="707886"/>
          </a:xfrm>
          <a:prstGeom prst="rect">
            <a:avLst/>
          </a:prstGeom>
          <a:noFill/>
        </p:spPr>
        <p:txBody>
          <a:bodyPr wrap="square" rtlCol="0">
            <a:spAutoFit/>
          </a:bodyPr>
          <a:lstStyle/>
          <a:p>
            <a:r>
              <a:rPr lang="en-US" sz="4000" dirty="0" smtClean="0">
                <a:solidFill>
                  <a:schemeClr val="bg1"/>
                </a:solidFill>
              </a:rPr>
              <a:t>BIO</a:t>
            </a:r>
            <a:r>
              <a:rPr lang="en-US" sz="4000" b="1" dirty="0" smtClean="0">
                <a:solidFill>
                  <a:schemeClr val="bg1"/>
                </a:solidFill>
              </a:rPr>
              <a:t>GAS</a:t>
            </a:r>
            <a:endParaRPr lang="en-US" sz="4000" b="1" dirty="0">
              <a:solidFill>
                <a:schemeClr val="bg1"/>
              </a:solidFill>
            </a:endParaRPr>
          </a:p>
        </p:txBody>
      </p:sp>
      <p:pic>
        <p:nvPicPr>
          <p:cNvPr id="10" name="Picture 9" descr="Biogas Icon3.png"/>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648138" y="779518"/>
            <a:ext cx="2715172" cy="2373586"/>
          </a:xfrm>
          <a:prstGeom prst="rect">
            <a:avLst/>
          </a:prstGeom>
        </p:spPr>
      </p:pic>
      <p:sp>
        <p:nvSpPr>
          <p:cNvPr id="2" name="TextBox 1"/>
          <p:cNvSpPr txBox="1"/>
          <p:nvPr/>
        </p:nvSpPr>
        <p:spPr>
          <a:xfrm>
            <a:off x="-6238875" y="-1381125"/>
            <a:ext cx="184666" cy="369332"/>
          </a:xfrm>
          <a:prstGeom prst="rect">
            <a:avLst/>
          </a:prstGeom>
          <a:noFill/>
        </p:spPr>
        <p:txBody>
          <a:bodyPr wrap="none" rtlCol="0">
            <a:spAutoFit/>
          </a:bodyPr>
          <a:lstStyle/>
          <a:p>
            <a:endParaRPr lang="en-US" dirty="0"/>
          </a:p>
        </p:txBody>
      </p:sp>
      <p:pic>
        <p:nvPicPr>
          <p:cNvPr id="7" name="Picture 6" descr="SP Logo Corner.png"/>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0" y="0"/>
            <a:ext cx="9144000" cy="5143500"/>
          </a:xfrm>
          <a:prstGeom prst="rect">
            <a:avLst/>
          </a:prstGeom>
        </p:spPr>
      </p:pic>
    </p:spTree>
    <p:extLst>
      <p:ext uri="{BB962C8B-B14F-4D97-AF65-F5344CB8AC3E}">
        <p14:creationId xmlns:p14="http://schemas.microsoft.com/office/powerpoint/2010/main" val="113286128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 name="Picture 20"/>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174711" y="-562412"/>
            <a:ext cx="9470507" cy="6143695"/>
          </a:xfrm>
          <a:prstGeom prst="rect">
            <a:avLst/>
          </a:prstGeom>
        </p:spPr>
      </p:pic>
      <p:pic>
        <p:nvPicPr>
          <p:cNvPr id="16" name="Picture 15" descr="SL_RENEWABLE.png"/>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80744" y="2442308"/>
            <a:ext cx="1094864" cy="1094864"/>
          </a:xfrm>
          <a:prstGeom prst="rect">
            <a:avLst/>
          </a:prstGeom>
        </p:spPr>
      </p:pic>
      <p:pic>
        <p:nvPicPr>
          <p:cNvPr id="17" name="Picture 16" descr="SL_NON RENEWABLE.png"/>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751549" y="2444667"/>
            <a:ext cx="1120322" cy="1120322"/>
          </a:xfrm>
          <a:prstGeom prst="rect">
            <a:avLst/>
          </a:prstGeom>
        </p:spPr>
      </p:pic>
      <p:sp>
        <p:nvSpPr>
          <p:cNvPr id="18" name="Rounded Rectangle 17"/>
          <p:cNvSpPr/>
          <p:nvPr/>
        </p:nvSpPr>
        <p:spPr>
          <a:xfrm>
            <a:off x="-463870" y="312738"/>
            <a:ext cx="3931947" cy="1958163"/>
          </a:xfrm>
          <a:prstGeom prst="roundRect">
            <a:avLst/>
          </a:prstGeom>
          <a:solidFill>
            <a:schemeClr val="tx2">
              <a:alpha val="56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9" name="TextBox 18"/>
          <p:cNvSpPr txBox="1"/>
          <p:nvPr/>
        </p:nvSpPr>
        <p:spPr>
          <a:xfrm>
            <a:off x="165041" y="881903"/>
            <a:ext cx="3213741" cy="1200329"/>
          </a:xfrm>
          <a:prstGeom prst="rect">
            <a:avLst/>
          </a:prstGeom>
          <a:noFill/>
        </p:spPr>
        <p:txBody>
          <a:bodyPr wrap="square" rtlCol="0">
            <a:spAutoFit/>
          </a:bodyPr>
          <a:lstStyle/>
          <a:p>
            <a:r>
              <a:rPr lang="en-GB" dirty="0" smtClean="0">
                <a:solidFill>
                  <a:srgbClr val="FFFFFF"/>
                </a:solidFill>
                <a:latin typeface="Arial" panose="020B0604020202020204" pitchFamily="34" charset="0"/>
                <a:cs typeface="Arial" panose="020B0604020202020204" pitchFamily="34" charset="0"/>
              </a:rPr>
              <a:t>Match the image to the description of the energy source. Is this energy source renewable? Is it sustainable?</a:t>
            </a:r>
            <a:endParaRPr lang="en-US" dirty="0">
              <a:solidFill>
                <a:srgbClr val="FFFFFF"/>
              </a:solidFill>
            </a:endParaRPr>
          </a:p>
        </p:txBody>
      </p:sp>
      <p:sp>
        <p:nvSpPr>
          <p:cNvPr id="20" name="TextBox 19"/>
          <p:cNvSpPr txBox="1"/>
          <p:nvPr/>
        </p:nvSpPr>
        <p:spPr>
          <a:xfrm>
            <a:off x="165042" y="433706"/>
            <a:ext cx="2559202" cy="461665"/>
          </a:xfrm>
          <a:prstGeom prst="rect">
            <a:avLst/>
          </a:prstGeom>
          <a:noFill/>
        </p:spPr>
        <p:txBody>
          <a:bodyPr wrap="square" rtlCol="0">
            <a:spAutoFit/>
          </a:bodyPr>
          <a:lstStyle/>
          <a:p>
            <a:r>
              <a:rPr lang="en-GB" sz="2400" b="1" dirty="0" smtClean="0">
                <a:solidFill>
                  <a:srgbClr val="FFFFFF"/>
                </a:solidFill>
                <a:latin typeface="Arial" panose="020B0604020202020204" pitchFamily="34" charset="0"/>
                <a:cs typeface="Arial" panose="020B0604020202020204" pitchFamily="34" charset="0"/>
              </a:rPr>
              <a:t>8 of 8</a:t>
            </a:r>
            <a:endParaRPr lang="en-US" sz="2400" b="1" dirty="0">
              <a:solidFill>
                <a:srgbClr val="FFFFFF"/>
              </a:solidFill>
            </a:endParaRPr>
          </a:p>
        </p:txBody>
      </p:sp>
    </p:spTree>
    <p:extLst>
      <p:ext uri="{BB962C8B-B14F-4D97-AF65-F5344CB8AC3E}">
        <p14:creationId xmlns:p14="http://schemas.microsoft.com/office/powerpoint/2010/main" val="43778441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0" y="0"/>
            <a:ext cx="9144000" cy="5143500"/>
          </a:xfrm>
          <a:prstGeom prst="rect">
            <a:avLst/>
          </a:prstGeom>
        </p:spPr>
      </p:pic>
      <p:sp>
        <p:nvSpPr>
          <p:cNvPr id="8" name="Rounded Rectangle 7"/>
          <p:cNvSpPr/>
          <p:nvPr/>
        </p:nvSpPr>
        <p:spPr>
          <a:xfrm>
            <a:off x="-463870" y="1407267"/>
            <a:ext cx="5410186" cy="1358314"/>
          </a:xfrm>
          <a:prstGeom prst="roundRect">
            <a:avLst/>
          </a:prstGeom>
          <a:solidFill>
            <a:schemeClr val="bg1">
              <a:alpha val="7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TextBox 8"/>
          <p:cNvSpPr txBox="1"/>
          <p:nvPr/>
        </p:nvSpPr>
        <p:spPr>
          <a:xfrm>
            <a:off x="165041" y="1976431"/>
            <a:ext cx="3213741" cy="646331"/>
          </a:xfrm>
          <a:prstGeom prst="rect">
            <a:avLst/>
          </a:prstGeom>
          <a:noFill/>
        </p:spPr>
        <p:txBody>
          <a:bodyPr wrap="square" rtlCol="0">
            <a:spAutoFit/>
          </a:bodyPr>
          <a:lstStyle/>
          <a:p>
            <a:r>
              <a:rPr lang="en-US" dirty="0">
                <a:solidFill>
                  <a:srgbClr val="6A971F"/>
                </a:solidFill>
              </a:rPr>
              <a:t>Solar panels turn the energy </a:t>
            </a:r>
            <a:br>
              <a:rPr lang="en-US" dirty="0">
                <a:solidFill>
                  <a:srgbClr val="6A971F"/>
                </a:solidFill>
              </a:rPr>
            </a:br>
            <a:r>
              <a:rPr lang="en-US" dirty="0">
                <a:solidFill>
                  <a:srgbClr val="6A971F"/>
                </a:solidFill>
              </a:rPr>
              <a:t>in sunlight into electricity.</a:t>
            </a:r>
          </a:p>
        </p:txBody>
      </p:sp>
      <p:sp>
        <p:nvSpPr>
          <p:cNvPr id="10" name="TextBox 9"/>
          <p:cNvSpPr txBox="1"/>
          <p:nvPr/>
        </p:nvSpPr>
        <p:spPr>
          <a:xfrm>
            <a:off x="165042" y="1528234"/>
            <a:ext cx="2559202" cy="461665"/>
          </a:xfrm>
          <a:prstGeom prst="rect">
            <a:avLst/>
          </a:prstGeom>
          <a:noFill/>
        </p:spPr>
        <p:txBody>
          <a:bodyPr wrap="square" rtlCol="0">
            <a:spAutoFit/>
          </a:bodyPr>
          <a:lstStyle/>
          <a:p>
            <a:r>
              <a:rPr lang="en-GB" sz="2400" b="1" dirty="0" smtClean="0">
                <a:solidFill>
                  <a:schemeClr val="tx2"/>
                </a:solidFill>
                <a:latin typeface="Arial" panose="020B0604020202020204" pitchFamily="34" charset="0"/>
                <a:cs typeface="Arial" panose="020B0604020202020204" pitchFamily="34" charset="0"/>
              </a:rPr>
              <a:t>1 of 8</a:t>
            </a:r>
            <a:endParaRPr lang="en-US" sz="2400" b="1" dirty="0">
              <a:solidFill>
                <a:schemeClr val="tx2"/>
              </a:solidFill>
            </a:endParaRPr>
          </a:p>
        </p:txBody>
      </p:sp>
      <p:pic>
        <p:nvPicPr>
          <p:cNvPr id="16" name="Picture 15" descr="SL_RENEWABLE.png"/>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624189" y="1550685"/>
            <a:ext cx="1094864" cy="1094864"/>
          </a:xfrm>
          <a:prstGeom prst="rect">
            <a:avLst/>
          </a:prstGeom>
        </p:spPr>
      </p:pic>
    </p:spTree>
    <p:extLst>
      <p:ext uri="{BB962C8B-B14F-4D97-AF65-F5344CB8AC3E}">
        <p14:creationId xmlns:p14="http://schemas.microsoft.com/office/powerpoint/2010/main" val="211828132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flipH="1">
            <a:off x="0" y="-529580"/>
            <a:ext cx="9180512" cy="6120341"/>
          </a:xfrm>
          <a:prstGeom prst="rect">
            <a:avLst/>
          </a:prstGeom>
        </p:spPr>
      </p:pic>
      <p:sp>
        <p:nvSpPr>
          <p:cNvPr id="8" name="Rounded Rectangle 7"/>
          <p:cNvSpPr/>
          <p:nvPr/>
        </p:nvSpPr>
        <p:spPr>
          <a:xfrm>
            <a:off x="-463870" y="1296034"/>
            <a:ext cx="5410186" cy="1614742"/>
          </a:xfrm>
          <a:prstGeom prst="roundRect">
            <a:avLst/>
          </a:prstGeom>
          <a:solidFill>
            <a:schemeClr val="bg1">
              <a:alpha val="7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TextBox 8"/>
          <p:cNvSpPr txBox="1"/>
          <p:nvPr/>
        </p:nvSpPr>
        <p:spPr>
          <a:xfrm>
            <a:off x="165041" y="1865198"/>
            <a:ext cx="3213741" cy="923330"/>
          </a:xfrm>
          <a:prstGeom prst="rect">
            <a:avLst/>
          </a:prstGeom>
          <a:noFill/>
        </p:spPr>
        <p:txBody>
          <a:bodyPr wrap="square" rtlCol="0">
            <a:spAutoFit/>
          </a:bodyPr>
          <a:lstStyle/>
          <a:p>
            <a:r>
              <a:rPr lang="en-US" dirty="0">
                <a:solidFill>
                  <a:srgbClr val="6A971F"/>
                </a:solidFill>
              </a:rPr>
              <a:t>This power source captures energy from wind and converts it to electricity.</a:t>
            </a:r>
          </a:p>
        </p:txBody>
      </p:sp>
      <p:sp>
        <p:nvSpPr>
          <p:cNvPr id="10" name="TextBox 9"/>
          <p:cNvSpPr txBox="1"/>
          <p:nvPr/>
        </p:nvSpPr>
        <p:spPr>
          <a:xfrm>
            <a:off x="165042" y="1417001"/>
            <a:ext cx="2559202" cy="461665"/>
          </a:xfrm>
          <a:prstGeom prst="rect">
            <a:avLst/>
          </a:prstGeom>
          <a:noFill/>
        </p:spPr>
        <p:txBody>
          <a:bodyPr wrap="square" rtlCol="0">
            <a:spAutoFit/>
          </a:bodyPr>
          <a:lstStyle/>
          <a:p>
            <a:r>
              <a:rPr lang="en-GB" sz="2400" b="1" dirty="0" smtClean="0">
                <a:solidFill>
                  <a:schemeClr val="tx2"/>
                </a:solidFill>
                <a:latin typeface="Arial" panose="020B0604020202020204" pitchFamily="34" charset="0"/>
                <a:cs typeface="Arial" panose="020B0604020202020204" pitchFamily="34" charset="0"/>
              </a:rPr>
              <a:t>2 of 8</a:t>
            </a:r>
            <a:endParaRPr lang="en-US" sz="2400" b="1" dirty="0">
              <a:solidFill>
                <a:schemeClr val="tx2"/>
              </a:solidFill>
            </a:endParaRPr>
          </a:p>
        </p:txBody>
      </p:sp>
      <p:pic>
        <p:nvPicPr>
          <p:cNvPr id="18" name="Picture 17" descr="SL_RENEWABLE.png"/>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624189" y="1550685"/>
            <a:ext cx="1094864" cy="1094864"/>
          </a:xfrm>
          <a:prstGeom prst="rect">
            <a:avLst/>
          </a:prstGeom>
        </p:spPr>
      </p:pic>
    </p:spTree>
    <p:extLst>
      <p:ext uri="{BB962C8B-B14F-4D97-AF65-F5344CB8AC3E}">
        <p14:creationId xmlns:p14="http://schemas.microsoft.com/office/powerpoint/2010/main" val="366218361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 name="Picture 28"/>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0" y="-1"/>
            <a:ext cx="9144000" cy="5143501"/>
          </a:xfrm>
          <a:prstGeom prst="rect">
            <a:avLst/>
          </a:prstGeom>
        </p:spPr>
      </p:pic>
      <p:sp>
        <p:nvSpPr>
          <p:cNvPr id="8" name="Rounded Rectangle 7"/>
          <p:cNvSpPr/>
          <p:nvPr/>
        </p:nvSpPr>
        <p:spPr>
          <a:xfrm>
            <a:off x="-463870" y="1296280"/>
            <a:ext cx="5410186" cy="1614742"/>
          </a:xfrm>
          <a:prstGeom prst="roundRect">
            <a:avLst/>
          </a:prstGeom>
          <a:solidFill>
            <a:schemeClr val="bg1">
              <a:alpha val="7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TextBox 8"/>
          <p:cNvSpPr txBox="1"/>
          <p:nvPr/>
        </p:nvSpPr>
        <p:spPr>
          <a:xfrm>
            <a:off x="165041" y="1865444"/>
            <a:ext cx="3459148" cy="923330"/>
          </a:xfrm>
          <a:prstGeom prst="rect">
            <a:avLst/>
          </a:prstGeom>
          <a:noFill/>
        </p:spPr>
        <p:txBody>
          <a:bodyPr wrap="square" rtlCol="0">
            <a:spAutoFit/>
          </a:bodyPr>
          <a:lstStyle/>
          <a:p>
            <a:r>
              <a:rPr lang="en-US" dirty="0">
                <a:solidFill>
                  <a:srgbClr val="6A971F"/>
                </a:solidFill>
              </a:rPr>
              <a:t>This type of power station </a:t>
            </a:r>
            <a:br>
              <a:rPr lang="en-US" dirty="0">
                <a:solidFill>
                  <a:srgbClr val="6A971F"/>
                </a:solidFill>
              </a:rPr>
            </a:br>
            <a:r>
              <a:rPr lang="en-US" dirty="0">
                <a:solidFill>
                  <a:srgbClr val="6A971F"/>
                </a:solidFill>
              </a:rPr>
              <a:t>uses heat energy from nuclear reactions to produce electricity.</a:t>
            </a:r>
          </a:p>
        </p:txBody>
      </p:sp>
      <p:sp>
        <p:nvSpPr>
          <p:cNvPr id="10" name="TextBox 9"/>
          <p:cNvSpPr txBox="1"/>
          <p:nvPr/>
        </p:nvSpPr>
        <p:spPr>
          <a:xfrm>
            <a:off x="165042" y="1417247"/>
            <a:ext cx="2559202" cy="461665"/>
          </a:xfrm>
          <a:prstGeom prst="rect">
            <a:avLst/>
          </a:prstGeom>
          <a:noFill/>
        </p:spPr>
        <p:txBody>
          <a:bodyPr wrap="square" rtlCol="0">
            <a:spAutoFit/>
          </a:bodyPr>
          <a:lstStyle/>
          <a:p>
            <a:r>
              <a:rPr lang="en-GB" sz="2400" b="1" dirty="0" smtClean="0">
                <a:solidFill>
                  <a:schemeClr val="tx2"/>
                </a:solidFill>
                <a:latin typeface="Arial" panose="020B0604020202020204" pitchFamily="34" charset="0"/>
                <a:cs typeface="Arial" panose="020B0604020202020204" pitchFamily="34" charset="0"/>
              </a:rPr>
              <a:t>3 of 8</a:t>
            </a:r>
            <a:endParaRPr lang="en-US" sz="2400" b="1" dirty="0">
              <a:solidFill>
                <a:schemeClr val="tx2"/>
              </a:solidFill>
            </a:endParaRPr>
          </a:p>
        </p:txBody>
      </p:sp>
      <p:pic>
        <p:nvPicPr>
          <p:cNvPr id="16" name="Picture 15" descr="SL_NON RENEWABLE.png"/>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624189" y="1550931"/>
            <a:ext cx="1120322" cy="1120322"/>
          </a:xfrm>
          <a:prstGeom prst="rect">
            <a:avLst/>
          </a:prstGeom>
        </p:spPr>
      </p:pic>
    </p:spTree>
    <p:extLst>
      <p:ext uri="{BB962C8B-B14F-4D97-AF65-F5344CB8AC3E}">
        <p14:creationId xmlns:p14="http://schemas.microsoft.com/office/powerpoint/2010/main" val="165971868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Picture 19"/>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0" y="0"/>
            <a:ext cx="9144000" cy="5143500"/>
          </a:xfrm>
          <a:prstGeom prst="rect">
            <a:avLst/>
          </a:prstGeom>
        </p:spPr>
      </p:pic>
      <p:sp>
        <p:nvSpPr>
          <p:cNvPr id="7" name="Rounded Rectangle 6"/>
          <p:cNvSpPr/>
          <p:nvPr/>
        </p:nvSpPr>
        <p:spPr>
          <a:xfrm>
            <a:off x="-463870" y="1312214"/>
            <a:ext cx="5410186" cy="1614742"/>
          </a:xfrm>
          <a:prstGeom prst="roundRect">
            <a:avLst/>
          </a:prstGeom>
          <a:solidFill>
            <a:schemeClr val="bg1">
              <a:alpha val="7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TextBox 7"/>
          <p:cNvSpPr txBox="1"/>
          <p:nvPr/>
        </p:nvSpPr>
        <p:spPr>
          <a:xfrm>
            <a:off x="165041" y="1881378"/>
            <a:ext cx="3459148" cy="923330"/>
          </a:xfrm>
          <a:prstGeom prst="rect">
            <a:avLst/>
          </a:prstGeom>
          <a:noFill/>
        </p:spPr>
        <p:txBody>
          <a:bodyPr wrap="square" rtlCol="0">
            <a:spAutoFit/>
          </a:bodyPr>
          <a:lstStyle/>
          <a:p>
            <a:r>
              <a:rPr lang="en-US" dirty="0">
                <a:solidFill>
                  <a:srgbClr val="6A971F"/>
                </a:solidFill>
              </a:rPr>
              <a:t>This type of power station </a:t>
            </a:r>
            <a:br>
              <a:rPr lang="en-US" dirty="0">
                <a:solidFill>
                  <a:srgbClr val="6A971F"/>
                </a:solidFill>
              </a:rPr>
            </a:br>
            <a:r>
              <a:rPr lang="en-US" dirty="0">
                <a:solidFill>
                  <a:srgbClr val="6A971F"/>
                </a:solidFill>
              </a:rPr>
              <a:t>uses heat energy from the </a:t>
            </a:r>
            <a:r>
              <a:rPr lang="en-US" dirty="0" smtClean="0">
                <a:solidFill>
                  <a:srgbClr val="6A971F"/>
                </a:solidFill>
              </a:rPr>
              <a:t/>
            </a:r>
            <a:br>
              <a:rPr lang="en-US" dirty="0" smtClean="0">
                <a:solidFill>
                  <a:srgbClr val="6A971F"/>
                </a:solidFill>
              </a:rPr>
            </a:br>
            <a:r>
              <a:rPr lang="en-US" dirty="0" smtClean="0">
                <a:solidFill>
                  <a:srgbClr val="6A971F"/>
                </a:solidFill>
              </a:rPr>
              <a:t>earth </a:t>
            </a:r>
            <a:r>
              <a:rPr lang="en-US" dirty="0">
                <a:solidFill>
                  <a:srgbClr val="6A971F"/>
                </a:solidFill>
              </a:rPr>
              <a:t>to produce electricity.</a:t>
            </a:r>
          </a:p>
        </p:txBody>
      </p:sp>
      <p:sp>
        <p:nvSpPr>
          <p:cNvPr id="9" name="TextBox 8"/>
          <p:cNvSpPr txBox="1"/>
          <p:nvPr/>
        </p:nvSpPr>
        <p:spPr>
          <a:xfrm>
            <a:off x="165042" y="1433181"/>
            <a:ext cx="2559202" cy="461665"/>
          </a:xfrm>
          <a:prstGeom prst="rect">
            <a:avLst/>
          </a:prstGeom>
          <a:noFill/>
        </p:spPr>
        <p:txBody>
          <a:bodyPr wrap="square" rtlCol="0">
            <a:spAutoFit/>
          </a:bodyPr>
          <a:lstStyle/>
          <a:p>
            <a:r>
              <a:rPr lang="en-GB" sz="2400" b="1" dirty="0" smtClean="0">
                <a:solidFill>
                  <a:schemeClr val="tx2"/>
                </a:solidFill>
                <a:latin typeface="Arial" panose="020B0604020202020204" pitchFamily="34" charset="0"/>
                <a:cs typeface="Arial" panose="020B0604020202020204" pitchFamily="34" charset="0"/>
              </a:rPr>
              <a:t>4 of 8</a:t>
            </a:r>
            <a:endParaRPr lang="en-US" sz="2400" b="1" dirty="0">
              <a:solidFill>
                <a:schemeClr val="tx2"/>
              </a:solidFill>
            </a:endParaRPr>
          </a:p>
        </p:txBody>
      </p:sp>
      <p:pic>
        <p:nvPicPr>
          <p:cNvPr id="12" name="Picture 11" descr="SL_RENEWABLE.png"/>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624189" y="1583045"/>
            <a:ext cx="1094864" cy="1094864"/>
          </a:xfrm>
          <a:prstGeom prst="rect">
            <a:avLst/>
          </a:prstGeom>
        </p:spPr>
      </p:pic>
    </p:spTree>
    <p:extLst>
      <p:ext uri="{BB962C8B-B14F-4D97-AF65-F5344CB8AC3E}">
        <p14:creationId xmlns:p14="http://schemas.microsoft.com/office/powerpoint/2010/main" val="316652345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Box 12"/>
          <p:cNvSpPr txBox="1"/>
          <p:nvPr/>
        </p:nvSpPr>
        <p:spPr>
          <a:xfrm>
            <a:off x="-5421587" y="1426117"/>
            <a:ext cx="3704897" cy="1631216"/>
          </a:xfrm>
          <a:prstGeom prst="rect">
            <a:avLst/>
          </a:prstGeom>
          <a:noFill/>
        </p:spPr>
        <p:txBody>
          <a:bodyPr wrap="square" rtlCol="0">
            <a:spAutoFit/>
          </a:bodyPr>
          <a:lstStyle/>
          <a:p>
            <a:r>
              <a:rPr lang="en-US" sz="2000" dirty="0">
                <a:solidFill>
                  <a:srgbClr val="6A971F"/>
                </a:solidFill>
              </a:rPr>
              <a:t>The huge weight of water </a:t>
            </a:r>
            <a:r>
              <a:rPr lang="en-US" sz="2000" dirty="0" smtClean="0">
                <a:solidFill>
                  <a:srgbClr val="6A971F"/>
                </a:solidFill>
              </a:rPr>
              <a:t>trapped </a:t>
            </a:r>
            <a:r>
              <a:rPr lang="en-US" sz="2000" dirty="0">
                <a:solidFill>
                  <a:srgbClr val="6A971F"/>
                </a:solidFill>
              </a:rPr>
              <a:t>behind a dam is a </a:t>
            </a:r>
            <a:r>
              <a:rPr lang="en-US" sz="2000" dirty="0" smtClean="0">
                <a:solidFill>
                  <a:srgbClr val="6A971F"/>
                </a:solidFill>
              </a:rPr>
              <a:t>source </a:t>
            </a:r>
            <a:r>
              <a:rPr lang="en-US" sz="2000" dirty="0">
                <a:solidFill>
                  <a:srgbClr val="6A971F"/>
                </a:solidFill>
              </a:rPr>
              <a:t>of potential energy </a:t>
            </a:r>
            <a:r>
              <a:rPr lang="en-US" sz="2000" dirty="0" smtClean="0">
                <a:solidFill>
                  <a:srgbClr val="6A971F"/>
                </a:solidFill>
              </a:rPr>
              <a:t/>
            </a:r>
            <a:br>
              <a:rPr lang="en-US" sz="2000" dirty="0" smtClean="0">
                <a:solidFill>
                  <a:srgbClr val="6A971F"/>
                </a:solidFill>
              </a:rPr>
            </a:br>
            <a:r>
              <a:rPr lang="en-US" sz="2000" dirty="0" smtClean="0">
                <a:solidFill>
                  <a:srgbClr val="6A971F"/>
                </a:solidFill>
              </a:rPr>
              <a:t>that </a:t>
            </a:r>
            <a:r>
              <a:rPr lang="en-US" sz="2000" dirty="0">
                <a:solidFill>
                  <a:srgbClr val="6A971F"/>
                </a:solidFill>
              </a:rPr>
              <a:t>can be transformed </a:t>
            </a:r>
            <a:r>
              <a:rPr lang="en-US" sz="2000" dirty="0" smtClean="0">
                <a:solidFill>
                  <a:srgbClr val="6A971F"/>
                </a:solidFill>
              </a:rPr>
              <a:t/>
            </a:r>
            <a:br>
              <a:rPr lang="en-US" sz="2000" dirty="0" smtClean="0">
                <a:solidFill>
                  <a:srgbClr val="6A971F"/>
                </a:solidFill>
              </a:rPr>
            </a:br>
            <a:r>
              <a:rPr lang="en-US" sz="2000" dirty="0" smtClean="0">
                <a:solidFill>
                  <a:srgbClr val="6A971F"/>
                </a:solidFill>
              </a:rPr>
              <a:t>into </a:t>
            </a:r>
            <a:r>
              <a:rPr lang="en-US" sz="2000" dirty="0">
                <a:solidFill>
                  <a:srgbClr val="6A971F"/>
                </a:solidFill>
              </a:rPr>
              <a:t>electricity.</a:t>
            </a:r>
          </a:p>
        </p:txBody>
      </p:sp>
      <p:pic>
        <p:nvPicPr>
          <p:cNvPr id="7" name="Picture 6"/>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flipH="1">
            <a:off x="-253804" y="-804870"/>
            <a:ext cx="9399072" cy="6253998"/>
          </a:xfrm>
          <a:prstGeom prst="rect">
            <a:avLst/>
          </a:prstGeom>
        </p:spPr>
      </p:pic>
      <p:sp>
        <p:nvSpPr>
          <p:cNvPr id="8" name="Rounded Rectangle 7"/>
          <p:cNvSpPr/>
          <p:nvPr/>
        </p:nvSpPr>
        <p:spPr>
          <a:xfrm>
            <a:off x="-463870" y="1043531"/>
            <a:ext cx="5410186" cy="2173787"/>
          </a:xfrm>
          <a:prstGeom prst="roundRect">
            <a:avLst/>
          </a:prstGeom>
          <a:solidFill>
            <a:schemeClr val="bg1">
              <a:alpha val="7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TextBox 8"/>
          <p:cNvSpPr txBox="1"/>
          <p:nvPr/>
        </p:nvSpPr>
        <p:spPr>
          <a:xfrm>
            <a:off x="165041" y="1612696"/>
            <a:ext cx="3459148" cy="1477328"/>
          </a:xfrm>
          <a:prstGeom prst="rect">
            <a:avLst/>
          </a:prstGeom>
          <a:noFill/>
        </p:spPr>
        <p:txBody>
          <a:bodyPr wrap="square" rtlCol="0">
            <a:spAutoFit/>
          </a:bodyPr>
          <a:lstStyle/>
          <a:p>
            <a:r>
              <a:rPr lang="en-US" dirty="0">
                <a:solidFill>
                  <a:srgbClr val="6A971F"/>
                </a:solidFill>
              </a:rPr>
              <a:t>The huge weight of water trapped behind a dam is a source of potential energy </a:t>
            </a:r>
            <a:br>
              <a:rPr lang="en-US" dirty="0">
                <a:solidFill>
                  <a:srgbClr val="6A971F"/>
                </a:solidFill>
              </a:rPr>
            </a:br>
            <a:r>
              <a:rPr lang="en-US" dirty="0">
                <a:solidFill>
                  <a:srgbClr val="6A971F"/>
                </a:solidFill>
              </a:rPr>
              <a:t>that can be transformed </a:t>
            </a:r>
            <a:br>
              <a:rPr lang="en-US" dirty="0">
                <a:solidFill>
                  <a:srgbClr val="6A971F"/>
                </a:solidFill>
              </a:rPr>
            </a:br>
            <a:r>
              <a:rPr lang="en-US" dirty="0">
                <a:solidFill>
                  <a:srgbClr val="6A971F"/>
                </a:solidFill>
              </a:rPr>
              <a:t>into electricity.</a:t>
            </a:r>
          </a:p>
        </p:txBody>
      </p:sp>
      <p:sp>
        <p:nvSpPr>
          <p:cNvPr id="10" name="TextBox 9"/>
          <p:cNvSpPr txBox="1"/>
          <p:nvPr/>
        </p:nvSpPr>
        <p:spPr>
          <a:xfrm>
            <a:off x="165042" y="1164499"/>
            <a:ext cx="2559202" cy="461665"/>
          </a:xfrm>
          <a:prstGeom prst="rect">
            <a:avLst/>
          </a:prstGeom>
          <a:noFill/>
        </p:spPr>
        <p:txBody>
          <a:bodyPr wrap="square" rtlCol="0">
            <a:spAutoFit/>
          </a:bodyPr>
          <a:lstStyle/>
          <a:p>
            <a:r>
              <a:rPr lang="en-GB" sz="2400" b="1" dirty="0" smtClean="0">
                <a:solidFill>
                  <a:schemeClr val="tx2"/>
                </a:solidFill>
                <a:latin typeface="Arial" panose="020B0604020202020204" pitchFamily="34" charset="0"/>
                <a:cs typeface="Arial" panose="020B0604020202020204" pitchFamily="34" charset="0"/>
              </a:rPr>
              <a:t>5 of 8</a:t>
            </a:r>
            <a:endParaRPr lang="en-US" sz="2400" b="1" dirty="0">
              <a:solidFill>
                <a:schemeClr val="tx2"/>
              </a:solidFill>
            </a:endParaRPr>
          </a:p>
        </p:txBody>
      </p:sp>
      <p:pic>
        <p:nvPicPr>
          <p:cNvPr id="16" name="Picture 15" descr="SL_RENEWABLE.png"/>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624189" y="1609478"/>
            <a:ext cx="1094864" cy="1094864"/>
          </a:xfrm>
          <a:prstGeom prst="rect">
            <a:avLst/>
          </a:prstGeom>
        </p:spPr>
      </p:pic>
    </p:spTree>
    <p:extLst>
      <p:ext uri="{BB962C8B-B14F-4D97-AF65-F5344CB8AC3E}">
        <p14:creationId xmlns:p14="http://schemas.microsoft.com/office/powerpoint/2010/main" val="405533090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0" y="-73026"/>
            <a:ext cx="9144000" cy="6096000"/>
          </a:xfrm>
          <a:prstGeom prst="rect">
            <a:avLst/>
          </a:prstGeom>
        </p:spPr>
      </p:pic>
      <p:sp>
        <p:nvSpPr>
          <p:cNvPr id="20" name="Rounded Rectangle 19"/>
          <p:cNvSpPr/>
          <p:nvPr/>
        </p:nvSpPr>
        <p:spPr>
          <a:xfrm>
            <a:off x="-463870" y="1043531"/>
            <a:ext cx="5410186" cy="1950995"/>
          </a:xfrm>
          <a:prstGeom prst="roundRect">
            <a:avLst/>
          </a:prstGeom>
          <a:solidFill>
            <a:schemeClr val="bg1">
              <a:alpha val="7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1" name="TextBox 20"/>
          <p:cNvSpPr txBox="1"/>
          <p:nvPr/>
        </p:nvSpPr>
        <p:spPr>
          <a:xfrm>
            <a:off x="165041" y="1612696"/>
            <a:ext cx="3459148" cy="1200329"/>
          </a:xfrm>
          <a:prstGeom prst="rect">
            <a:avLst/>
          </a:prstGeom>
          <a:noFill/>
        </p:spPr>
        <p:txBody>
          <a:bodyPr wrap="square" rtlCol="0">
            <a:spAutoFit/>
          </a:bodyPr>
          <a:lstStyle/>
          <a:p>
            <a:r>
              <a:rPr lang="en-US" dirty="0">
                <a:solidFill>
                  <a:srgbClr val="6A971F"/>
                </a:solidFill>
              </a:rPr>
              <a:t>Waves have a lot of energy. </a:t>
            </a:r>
            <a:r>
              <a:rPr lang="en-US" dirty="0" smtClean="0">
                <a:solidFill>
                  <a:srgbClr val="6A971F"/>
                </a:solidFill>
              </a:rPr>
              <a:t/>
            </a:r>
            <a:br>
              <a:rPr lang="en-US" dirty="0" smtClean="0">
                <a:solidFill>
                  <a:srgbClr val="6A971F"/>
                </a:solidFill>
              </a:rPr>
            </a:br>
            <a:r>
              <a:rPr lang="en-US" dirty="0" smtClean="0">
                <a:solidFill>
                  <a:srgbClr val="6A971F"/>
                </a:solidFill>
              </a:rPr>
              <a:t>The </a:t>
            </a:r>
            <a:r>
              <a:rPr lang="en-US" dirty="0">
                <a:solidFill>
                  <a:srgbClr val="6A971F"/>
                </a:solidFill>
              </a:rPr>
              <a:t>giant float is part of a process that converts this energy into electricity.</a:t>
            </a:r>
          </a:p>
        </p:txBody>
      </p:sp>
      <p:sp>
        <p:nvSpPr>
          <p:cNvPr id="22" name="TextBox 21"/>
          <p:cNvSpPr txBox="1"/>
          <p:nvPr/>
        </p:nvSpPr>
        <p:spPr>
          <a:xfrm>
            <a:off x="165042" y="1164499"/>
            <a:ext cx="2559202" cy="461665"/>
          </a:xfrm>
          <a:prstGeom prst="rect">
            <a:avLst/>
          </a:prstGeom>
          <a:noFill/>
        </p:spPr>
        <p:txBody>
          <a:bodyPr wrap="square" rtlCol="0">
            <a:spAutoFit/>
          </a:bodyPr>
          <a:lstStyle/>
          <a:p>
            <a:r>
              <a:rPr lang="en-GB" sz="2400" b="1" dirty="0" smtClean="0">
                <a:solidFill>
                  <a:schemeClr val="tx2"/>
                </a:solidFill>
                <a:latin typeface="Arial" panose="020B0604020202020204" pitchFamily="34" charset="0"/>
                <a:cs typeface="Arial" panose="020B0604020202020204" pitchFamily="34" charset="0"/>
              </a:rPr>
              <a:t>6 of 8</a:t>
            </a:r>
            <a:endParaRPr lang="en-US" sz="2400" b="1" dirty="0">
              <a:solidFill>
                <a:schemeClr val="tx2"/>
              </a:solidFill>
            </a:endParaRPr>
          </a:p>
        </p:txBody>
      </p:sp>
      <p:pic>
        <p:nvPicPr>
          <p:cNvPr id="23" name="Picture 22" descr="SL_RENEWABLE.png"/>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624189" y="1609478"/>
            <a:ext cx="1094864" cy="1094864"/>
          </a:xfrm>
          <a:prstGeom prst="rect">
            <a:avLst/>
          </a:prstGeom>
        </p:spPr>
      </p:pic>
    </p:spTree>
    <p:extLst>
      <p:ext uri="{BB962C8B-B14F-4D97-AF65-F5344CB8AC3E}">
        <p14:creationId xmlns:p14="http://schemas.microsoft.com/office/powerpoint/2010/main" val="55316937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biogas plant.jpg"/>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0" y="-762001"/>
            <a:ext cx="9396536" cy="6573755"/>
          </a:xfrm>
          <a:prstGeom prst="rect">
            <a:avLst/>
          </a:prstGeom>
        </p:spPr>
      </p:pic>
      <p:sp>
        <p:nvSpPr>
          <p:cNvPr id="8" name="Rounded Rectangle 7"/>
          <p:cNvSpPr/>
          <p:nvPr/>
        </p:nvSpPr>
        <p:spPr>
          <a:xfrm>
            <a:off x="-463870" y="1043531"/>
            <a:ext cx="5410186" cy="1950995"/>
          </a:xfrm>
          <a:prstGeom prst="roundRect">
            <a:avLst/>
          </a:prstGeom>
          <a:solidFill>
            <a:schemeClr val="bg1">
              <a:alpha val="7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TextBox 8"/>
          <p:cNvSpPr txBox="1"/>
          <p:nvPr/>
        </p:nvSpPr>
        <p:spPr>
          <a:xfrm>
            <a:off x="165041" y="1612696"/>
            <a:ext cx="3270643" cy="1200329"/>
          </a:xfrm>
          <a:prstGeom prst="rect">
            <a:avLst/>
          </a:prstGeom>
          <a:noFill/>
        </p:spPr>
        <p:txBody>
          <a:bodyPr wrap="square" rtlCol="0">
            <a:spAutoFit/>
          </a:bodyPr>
          <a:lstStyle/>
          <a:p>
            <a:r>
              <a:rPr lang="en-GB" dirty="0">
                <a:solidFill>
                  <a:srgbClr val="6A971F"/>
                </a:solidFill>
              </a:rPr>
              <a:t>Organic material is broken </a:t>
            </a:r>
            <a:r>
              <a:rPr lang="en-GB" dirty="0" smtClean="0">
                <a:solidFill>
                  <a:srgbClr val="6A971F"/>
                </a:solidFill>
              </a:rPr>
              <a:t/>
            </a:r>
            <a:br>
              <a:rPr lang="en-GB" dirty="0" smtClean="0">
                <a:solidFill>
                  <a:srgbClr val="6A971F"/>
                </a:solidFill>
              </a:rPr>
            </a:br>
            <a:r>
              <a:rPr lang="en-GB" dirty="0" smtClean="0">
                <a:solidFill>
                  <a:srgbClr val="6A971F"/>
                </a:solidFill>
              </a:rPr>
              <a:t>down </a:t>
            </a:r>
            <a:r>
              <a:rPr lang="en-GB" dirty="0">
                <a:solidFill>
                  <a:srgbClr val="6A971F"/>
                </a:solidFill>
              </a:rPr>
              <a:t>into </a:t>
            </a:r>
            <a:r>
              <a:rPr lang="en-GB" dirty="0" smtClean="0">
                <a:solidFill>
                  <a:srgbClr val="6A971F"/>
                </a:solidFill>
              </a:rPr>
              <a:t>fertiliser </a:t>
            </a:r>
            <a:r>
              <a:rPr lang="en-GB" dirty="0">
                <a:solidFill>
                  <a:srgbClr val="6A971F"/>
                </a:solidFill>
              </a:rPr>
              <a:t>and methane gas which can be burned to generate electricity.</a:t>
            </a:r>
            <a:endParaRPr lang="en-US" dirty="0">
              <a:solidFill>
                <a:srgbClr val="6A971F"/>
              </a:solidFill>
            </a:endParaRPr>
          </a:p>
        </p:txBody>
      </p:sp>
      <p:sp>
        <p:nvSpPr>
          <p:cNvPr id="10" name="TextBox 9"/>
          <p:cNvSpPr txBox="1"/>
          <p:nvPr/>
        </p:nvSpPr>
        <p:spPr>
          <a:xfrm>
            <a:off x="165042" y="1164499"/>
            <a:ext cx="2559202" cy="461665"/>
          </a:xfrm>
          <a:prstGeom prst="rect">
            <a:avLst/>
          </a:prstGeom>
          <a:noFill/>
        </p:spPr>
        <p:txBody>
          <a:bodyPr wrap="square" rtlCol="0">
            <a:spAutoFit/>
          </a:bodyPr>
          <a:lstStyle/>
          <a:p>
            <a:r>
              <a:rPr lang="en-GB" sz="2400" b="1" dirty="0" smtClean="0">
                <a:solidFill>
                  <a:schemeClr val="tx2"/>
                </a:solidFill>
                <a:latin typeface="Arial" panose="020B0604020202020204" pitchFamily="34" charset="0"/>
                <a:cs typeface="Arial" panose="020B0604020202020204" pitchFamily="34" charset="0"/>
              </a:rPr>
              <a:t>7 of 8</a:t>
            </a:r>
            <a:endParaRPr lang="en-US" sz="2400" b="1" dirty="0">
              <a:solidFill>
                <a:schemeClr val="tx2"/>
              </a:solidFill>
            </a:endParaRPr>
          </a:p>
        </p:txBody>
      </p:sp>
      <p:pic>
        <p:nvPicPr>
          <p:cNvPr id="12" name="Picture 11" descr="SL_RENEWABLE.png"/>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624189" y="1609478"/>
            <a:ext cx="1094864" cy="1094864"/>
          </a:xfrm>
          <a:prstGeom prst="rect">
            <a:avLst/>
          </a:prstGeom>
        </p:spPr>
      </p:pic>
    </p:spTree>
    <p:extLst>
      <p:ext uri="{BB962C8B-B14F-4D97-AF65-F5344CB8AC3E}">
        <p14:creationId xmlns:p14="http://schemas.microsoft.com/office/powerpoint/2010/main" val="60191431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174711" y="-562412"/>
            <a:ext cx="9470507" cy="6143695"/>
          </a:xfrm>
          <a:prstGeom prst="rect">
            <a:avLst/>
          </a:prstGeom>
        </p:spPr>
      </p:pic>
      <p:sp>
        <p:nvSpPr>
          <p:cNvPr id="8" name="Rounded Rectangle 7"/>
          <p:cNvSpPr/>
          <p:nvPr/>
        </p:nvSpPr>
        <p:spPr>
          <a:xfrm>
            <a:off x="-463870" y="1043531"/>
            <a:ext cx="5410186" cy="1950995"/>
          </a:xfrm>
          <a:prstGeom prst="roundRect">
            <a:avLst/>
          </a:prstGeom>
          <a:solidFill>
            <a:schemeClr val="bg1">
              <a:alpha val="7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TextBox 8"/>
          <p:cNvSpPr txBox="1"/>
          <p:nvPr/>
        </p:nvSpPr>
        <p:spPr>
          <a:xfrm>
            <a:off x="165041" y="1612696"/>
            <a:ext cx="3471855" cy="1200329"/>
          </a:xfrm>
          <a:prstGeom prst="rect">
            <a:avLst/>
          </a:prstGeom>
          <a:noFill/>
        </p:spPr>
        <p:txBody>
          <a:bodyPr wrap="square" rtlCol="0">
            <a:spAutoFit/>
          </a:bodyPr>
          <a:lstStyle/>
          <a:p>
            <a:r>
              <a:rPr lang="en-US" dirty="0">
                <a:solidFill>
                  <a:srgbClr val="6A971F"/>
                </a:solidFill>
              </a:rPr>
              <a:t>The energy in oil, gas and coal can be turned into </a:t>
            </a:r>
            <a:r>
              <a:rPr lang="en-US" dirty="0" smtClean="0">
                <a:solidFill>
                  <a:srgbClr val="6A971F"/>
                </a:solidFill>
              </a:rPr>
              <a:t>electricity. </a:t>
            </a:r>
            <a:r>
              <a:rPr lang="en-US" dirty="0">
                <a:solidFill>
                  <a:srgbClr val="6A971F"/>
                </a:solidFill>
              </a:rPr>
              <a:t>This transformation happens </a:t>
            </a:r>
            <a:r>
              <a:rPr lang="en-US" dirty="0" smtClean="0">
                <a:solidFill>
                  <a:srgbClr val="6A971F"/>
                </a:solidFill>
              </a:rPr>
              <a:t>in </a:t>
            </a:r>
            <a:r>
              <a:rPr lang="en-US" dirty="0">
                <a:solidFill>
                  <a:srgbClr val="6A971F"/>
                </a:solidFill>
              </a:rPr>
              <a:t>thermal power stations</a:t>
            </a:r>
            <a:r>
              <a:rPr lang="en-US" dirty="0" smtClean="0">
                <a:solidFill>
                  <a:srgbClr val="6A971F"/>
                </a:solidFill>
              </a:rPr>
              <a:t>.</a:t>
            </a:r>
            <a:endParaRPr lang="en-US" dirty="0">
              <a:solidFill>
                <a:srgbClr val="6A971F"/>
              </a:solidFill>
            </a:endParaRPr>
          </a:p>
        </p:txBody>
      </p:sp>
      <p:sp>
        <p:nvSpPr>
          <p:cNvPr id="10" name="TextBox 9"/>
          <p:cNvSpPr txBox="1"/>
          <p:nvPr/>
        </p:nvSpPr>
        <p:spPr>
          <a:xfrm>
            <a:off x="165042" y="1164499"/>
            <a:ext cx="2559202" cy="461665"/>
          </a:xfrm>
          <a:prstGeom prst="rect">
            <a:avLst/>
          </a:prstGeom>
          <a:noFill/>
        </p:spPr>
        <p:txBody>
          <a:bodyPr wrap="square" rtlCol="0">
            <a:spAutoFit/>
          </a:bodyPr>
          <a:lstStyle/>
          <a:p>
            <a:r>
              <a:rPr lang="en-GB" sz="2400" b="1" dirty="0" smtClean="0">
                <a:solidFill>
                  <a:schemeClr val="tx2"/>
                </a:solidFill>
                <a:latin typeface="Arial" panose="020B0604020202020204" pitchFamily="34" charset="0"/>
                <a:cs typeface="Arial" panose="020B0604020202020204" pitchFamily="34" charset="0"/>
              </a:rPr>
              <a:t>8 of 8</a:t>
            </a:r>
            <a:endParaRPr lang="en-US" sz="2400" b="1" dirty="0">
              <a:solidFill>
                <a:schemeClr val="tx2"/>
              </a:solidFill>
            </a:endParaRPr>
          </a:p>
        </p:txBody>
      </p:sp>
      <p:pic>
        <p:nvPicPr>
          <p:cNvPr id="11" name="Picture 10" descr="SL_NON RENEWABLE.png"/>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636896" y="1563638"/>
            <a:ext cx="1094908" cy="1094908"/>
          </a:xfrm>
          <a:prstGeom prst="rect">
            <a:avLst/>
          </a:prstGeom>
        </p:spPr>
      </p:pic>
    </p:spTree>
    <p:extLst>
      <p:ext uri="{BB962C8B-B14F-4D97-AF65-F5344CB8AC3E}">
        <p14:creationId xmlns:p14="http://schemas.microsoft.com/office/powerpoint/2010/main" val="157831784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biogas plant.jpg"/>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0" y="-762001"/>
            <a:ext cx="9396536" cy="6573755"/>
          </a:xfrm>
          <a:prstGeom prst="rect">
            <a:avLst/>
          </a:prstGeom>
        </p:spPr>
      </p:pic>
      <p:sp>
        <p:nvSpPr>
          <p:cNvPr id="3" name="Rounded Rectangle 2"/>
          <p:cNvSpPr/>
          <p:nvPr/>
        </p:nvSpPr>
        <p:spPr>
          <a:xfrm>
            <a:off x="-463869" y="1"/>
            <a:ext cx="3843174" cy="1033669"/>
          </a:xfrm>
          <a:prstGeom prst="roundRect">
            <a:avLst/>
          </a:prstGeom>
          <a:solidFill>
            <a:schemeClr val="bg1">
              <a:alpha val="7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 name="TextBox 3"/>
          <p:cNvSpPr txBox="1"/>
          <p:nvPr/>
        </p:nvSpPr>
        <p:spPr>
          <a:xfrm>
            <a:off x="0" y="107266"/>
            <a:ext cx="3471855" cy="769441"/>
          </a:xfrm>
          <a:prstGeom prst="rect">
            <a:avLst/>
          </a:prstGeom>
          <a:noFill/>
        </p:spPr>
        <p:txBody>
          <a:bodyPr wrap="square" rtlCol="0">
            <a:spAutoFit/>
          </a:bodyPr>
          <a:lstStyle/>
          <a:p>
            <a:r>
              <a:rPr lang="en-US" sz="4400" dirty="0" smtClean="0">
                <a:solidFill>
                  <a:srgbClr val="6A971F"/>
                </a:solidFill>
              </a:rPr>
              <a:t>Biogas plant</a:t>
            </a:r>
            <a:endParaRPr lang="en-US" sz="4400" dirty="0">
              <a:solidFill>
                <a:srgbClr val="6A971F"/>
              </a:solidFill>
            </a:endParaRPr>
          </a:p>
        </p:txBody>
      </p:sp>
    </p:spTree>
    <p:extLst>
      <p:ext uri="{BB962C8B-B14F-4D97-AF65-F5344CB8AC3E}">
        <p14:creationId xmlns:p14="http://schemas.microsoft.com/office/powerpoint/2010/main" val="307887338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0" y="0"/>
            <a:ext cx="9144000" cy="5143500"/>
          </a:xfrm>
          <a:prstGeom prst="rect">
            <a:avLst/>
          </a:prstGeom>
          <a:solidFill>
            <a:srgbClr val="6A971F"/>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 name="TextBox 3"/>
          <p:cNvSpPr txBox="1"/>
          <p:nvPr/>
        </p:nvSpPr>
        <p:spPr>
          <a:xfrm>
            <a:off x="315309" y="245242"/>
            <a:ext cx="5246414" cy="461665"/>
          </a:xfrm>
          <a:prstGeom prst="rect">
            <a:avLst/>
          </a:prstGeom>
          <a:noFill/>
        </p:spPr>
        <p:txBody>
          <a:bodyPr wrap="square" rtlCol="0">
            <a:spAutoFit/>
          </a:bodyPr>
          <a:lstStyle/>
          <a:p>
            <a:r>
              <a:rPr lang="en-US" sz="2400" dirty="0" smtClean="0">
                <a:solidFill>
                  <a:schemeClr val="bg1"/>
                </a:solidFill>
              </a:rPr>
              <a:t>Renewable or not?</a:t>
            </a:r>
            <a:endParaRPr lang="en-US" sz="2400" b="1" dirty="0">
              <a:solidFill>
                <a:schemeClr val="bg1"/>
              </a:solidFill>
            </a:endParaRPr>
          </a:p>
        </p:txBody>
      </p:sp>
      <p:pic>
        <p:nvPicPr>
          <p:cNvPr id="7" name="Picture 6" descr="SL_RENEWABLE.png"/>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718205" y="1198768"/>
            <a:ext cx="3027556" cy="3027556"/>
          </a:xfrm>
          <a:prstGeom prst="rect">
            <a:avLst/>
          </a:prstGeom>
        </p:spPr>
      </p:pic>
      <p:pic>
        <p:nvPicPr>
          <p:cNvPr id="8" name="Picture 7" descr="SL_NON RENEWABLE.png"/>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360276" y="1198768"/>
            <a:ext cx="3097954" cy="3097954"/>
          </a:xfrm>
          <a:prstGeom prst="rect">
            <a:avLst/>
          </a:prstGeom>
        </p:spPr>
      </p:pic>
    </p:spTree>
    <p:extLst>
      <p:ext uri="{BB962C8B-B14F-4D97-AF65-F5344CB8AC3E}">
        <p14:creationId xmlns:p14="http://schemas.microsoft.com/office/powerpoint/2010/main" val="299969450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p:cNvGrpSpPr/>
          <p:nvPr/>
        </p:nvGrpSpPr>
        <p:grpSpPr>
          <a:xfrm>
            <a:off x="2636468" y="2751172"/>
            <a:ext cx="2684832" cy="1414144"/>
            <a:chOff x="1825220" y="3147814"/>
            <a:chExt cx="3631412" cy="1912723"/>
          </a:xfrm>
        </p:grpSpPr>
        <p:pic>
          <p:nvPicPr>
            <p:cNvPr id="38" name="Picture 37" descr="cloud.jpg"/>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672002" y="3147814"/>
              <a:ext cx="2784630" cy="1856420"/>
            </a:xfrm>
            <a:prstGeom prst="rect">
              <a:avLst/>
            </a:prstGeom>
          </p:spPr>
        </p:pic>
        <p:pic>
          <p:nvPicPr>
            <p:cNvPr id="41" name="Picture 40" descr="water-droplets.png"/>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825220" y="3253109"/>
              <a:ext cx="2101580" cy="1807428"/>
            </a:xfrm>
            <a:prstGeom prst="rect">
              <a:avLst/>
            </a:prstGeom>
          </p:spPr>
        </p:pic>
      </p:grpSp>
      <p:pic>
        <p:nvPicPr>
          <p:cNvPr id="20" name="Picture 19" descr="food waste.jpg"/>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256396" y="1298776"/>
            <a:ext cx="2619614" cy="1658466"/>
          </a:xfrm>
          <a:prstGeom prst="rect">
            <a:avLst/>
          </a:prstGeom>
        </p:spPr>
      </p:pic>
      <p:pic>
        <p:nvPicPr>
          <p:cNvPr id="21" name="Picture 20" descr="bacteria.jpg"/>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3369574" y="1497244"/>
            <a:ext cx="1346442" cy="1274576"/>
          </a:xfrm>
          <a:prstGeom prst="rect">
            <a:avLst/>
          </a:prstGeom>
        </p:spPr>
      </p:pic>
      <p:sp>
        <p:nvSpPr>
          <p:cNvPr id="23" name="TextBox 22"/>
          <p:cNvSpPr txBox="1"/>
          <p:nvPr/>
        </p:nvSpPr>
        <p:spPr>
          <a:xfrm>
            <a:off x="533023" y="914162"/>
            <a:ext cx="2052334" cy="523220"/>
          </a:xfrm>
          <a:prstGeom prst="rect">
            <a:avLst/>
          </a:prstGeom>
          <a:noFill/>
        </p:spPr>
        <p:txBody>
          <a:bodyPr wrap="square" rtlCol="0">
            <a:spAutoFit/>
          </a:bodyPr>
          <a:lstStyle/>
          <a:p>
            <a:pPr algn="ctr"/>
            <a:r>
              <a:rPr lang="en-US" sz="1400" b="1" dirty="0" smtClean="0"/>
              <a:t>Feedstock </a:t>
            </a:r>
            <a:br>
              <a:rPr lang="en-US" sz="1400" b="1" dirty="0" smtClean="0"/>
            </a:br>
            <a:r>
              <a:rPr lang="en-US" sz="1400" b="1" dirty="0" smtClean="0"/>
              <a:t>(organic waste)</a:t>
            </a:r>
            <a:endParaRPr lang="en-US" sz="1400" b="1" dirty="0"/>
          </a:p>
        </p:txBody>
      </p:sp>
      <p:sp>
        <p:nvSpPr>
          <p:cNvPr id="35" name="Right Arrow 34"/>
          <p:cNvSpPr/>
          <p:nvPr/>
        </p:nvSpPr>
        <p:spPr>
          <a:xfrm>
            <a:off x="2876010" y="1937888"/>
            <a:ext cx="402147" cy="328425"/>
          </a:xfrm>
          <a:prstGeom prst="right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TextBox 35"/>
          <p:cNvSpPr txBox="1"/>
          <p:nvPr/>
        </p:nvSpPr>
        <p:spPr>
          <a:xfrm>
            <a:off x="6067654" y="3190447"/>
            <a:ext cx="1091826" cy="307777"/>
          </a:xfrm>
          <a:prstGeom prst="rect">
            <a:avLst/>
          </a:prstGeom>
          <a:noFill/>
        </p:spPr>
        <p:txBody>
          <a:bodyPr wrap="square" rtlCol="0">
            <a:spAutoFit/>
          </a:bodyPr>
          <a:lstStyle/>
          <a:p>
            <a:pPr algn="ctr"/>
            <a:r>
              <a:rPr lang="en-US" sz="1400" b="1" dirty="0" smtClean="0"/>
              <a:t>BIOGAS</a:t>
            </a:r>
            <a:endParaRPr lang="en-US" sz="1400" b="1" dirty="0"/>
          </a:p>
        </p:txBody>
      </p:sp>
      <p:sp>
        <p:nvSpPr>
          <p:cNvPr id="37" name="TextBox 36"/>
          <p:cNvSpPr txBox="1"/>
          <p:nvPr/>
        </p:nvSpPr>
        <p:spPr>
          <a:xfrm>
            <a:off x="4841010" y="3082357"/>
            <a:ext cx="1226644" cy="523220"/>
          </a:xfrm>
          <a:prstGeom prst="rect">
            <a:avLst/>
          </a:prstGeom>
          <a:noFill/>
        </p:spPr>
        <p:txBody>
          <a:bodyPr wrap="square" rtlCol="0">
            <a:spAutoFit/>
          </a:bodyPr>
          <a:lstStyle/>
          <a:p>
            <a:pPr algn="ctr"/>
            <a:r>
              <a:rPr lang="en-US" sz="1400" b="1" dirty="0" smtClean="0"/>
              <a:t>Methane</a:t>
            </a:r>
            <a:br>
              <a:rPr lang="en-US" sz="1400" b="1" dirty="0" smtClean="0"/>
            </a:br>
            <a:r>
              <a:rPr lang="en-US" sz="1400" b="1" dirty="0" smtClean="0"/>
              <a:t>&amp; Water</a:t>
            </a:r>
            <a:endParaRPr lang="en-US" sz="1400" b="1" dirty="0"/>
          </a:p>
        </p:txBody>
      </p:sp>
      <p:sp>
        <p:nvSpPr>
          <p:cNvPr id="22" name="TextBox 21"/>
          <p:cNvSpPr txBox="1"/>
          <p:nvPr/>
        </p:nvSpPr>
        <p:spPr>
          <a:xfrm>
            <a:off x="315309" y="245242"/>
            <a:ext cx="5246414" cy="461665"/>
          </a:xfrm>
          <a:prstGeom prst="rect">
            <a:avLst/>
          </a:prstGeom>
          <a:noFill/>
        </p:spPr>
        <p:txBody>
          <a:bodyPr wrap="square" rtlCol="0">
            <a:spAutoFit/>
          </a:bodyPr>
          <a:lstStyle/>
          <a:p>
            <a:r>
              <a:rPr lang="en-US" sz="2400" dirty="0" smtClean="0">
                <a:solidFill>
                  <a:schemeClr val="tx2"/>
                </a:solidFill>
              </a:rPr>
              <a:t>Biogas equation</a:t>
            </a:r>
            <a:endParaRPr lang="en-US" sz="2400" b="1" dirty="0">
              <a:solidFill>
                <a:schemeClr val="tx2"/>
              </a:solidFill>
            </a:endParaRPr>
          </a:p>
        </p:txBody>
      </p:sp>
      <p:sp>
        <p:nvSpPr>
          <p:cNvPr id="24" name="TextBox 23"/>
          <p:cNvSpPr txBox="1"/>
          <p:nvPr/>
        </p:nvSpPr>
        <p:spPr>
          <a:xfrm>
            <a:off x="2989750" y="914162"/>
            <a:ext cx="2052334" cy="523220"/>
          </a:xfrm>
          <a:prstGeom prst="rect">
            <a:avLst/>
          </a:prstGeom>
          <a:noFill/>
        </p:spPr>
        <p:txBody>
          <a:bodyPr wrap="square" rtlCol="0">
            <a:spAutoFit/>
          </a:bodyPr>
          <a:lstStyle/>
          <a:p>
            <a:pPr algn="ctr"/>
            <a:r>
              <a:rPr lang="en-US" sz="1400" b="1" dirty="0" smtClean="0"/>
              <a:t>Acid forming </a:t>
            </a:r>
            <a:br>
              <a:rPr lang="en-US" sz="1400" b="1" dirty="0" smtClean="0"/>
            </a:br>
            <a:r>
              <a:rPr lang="en-US" sz="1400" b="1" dirty="0" smtClean="0"/>
              <a:t>bacteria</a:t>
            </a:r>
            <a:endParaRPr lang="en-US" sz="1400" b="1" dirty="0"/>
          </a:p>
        </p:txBody>
      </p:sp>
      <p:sp>
        <p:nvSpPr>
          <p:cNvPr id="26" name="TextBox 25"/>
          <p:cNvSpPr txBox="1"/>
          <p:nvPr/>
        </p:nvSpPr>
        <p:spPr>
          <a:xfrm>
            <a:off x="6720300" y="914162"/>
            <a:ext cx="2052334" cy="523220"/>
          </a:xfrm>
          <a:prstGeom prst="rect">
            <a:avLst/>
          </a:prstGeom>
          <a:noFill/>
        </p:spPr>
        <p:txBody>
          <a:bodyPr wrap="square" rtlCol="0">
            <a:spAutoFit/>
          </a:bodyPr>
          <a:lstStyle/>
          <a:p>
            <a:pPr algn="ctr"/>
            <a:r>
              <a:rPr lang="en-US" sz="1400" b="1" dirty="0" smtClean="0"/>
              <a:t>Gasifying </a:t>
            </a:r>
            <a:br>
              <a:rPr lang="en-US" sz="1400" b="1" dirty="0" smtClean="0"/>
            </a:br>
            <a:r>
              <a:rPr lang="en-US" sz="1400" b="1" dirty="0" smtClean="0"/>
              <a:t>bacteria</a:t>
            </a:r>
            <a:endParaRPr lang="en-US" sz="1400" b="1" dirty="0"/>
          </a:p>
        </p:txBody>
      </p:sp>
      <p:sp>
        <p:nvSpPr>
          <p:cNvPr id="27" name="TextBox 26"/>
          <p:cNvSpPr txBox="1"/>
          <p:nvPr/>
        </p:nvSpPr>
        <p:spPr>
          <a:xfrm>
            <a:off x="5321300" y="1752303"/>
            <a:ext cx="1226644" cy="738664"/>
          </a:xfrm>
          <a:prstGeom prst="rect">
            <a:avLst/>
          </a:prstGeom>
          <a:noFill/>
        </p:spPr>
        <p:txBody>
          <a:bodyPr wrap="square" rtlCol="0">
            <a:spAutoFit/>
          </a:bodyPr>
          <a:lstStyle/>
          <a:p>
            <a:pPr algn="ctr"/>
            <a:r>
              <a:rPr lang="en-US" sz="1400" b="1" dirty="0" smtClean="0"/>
              <a:t>Acids &amp;</a:t>
            </a:r>
            <a:br>
              <a:rPr lang="en-US" sz="1400" b="1" dirty="0" smtClean="0"/>
            </a:br>
            <a:r>
              <a:rPr lang="en-US" sz="1400" b="1" dirty="0"/>
              <a:t>C</a:t>
            </a:r>
            <a:r>
              <a:rPr lang="en-US" sz="1400" b="1" dirty="0" smtClean="0"/>
              <a:t>arbon </a:t>
            </a:r>
            <a:br>
              <a:rPr lang="en-US" sz="1400" b="1" dirty="0" smtClean="0"/>
            </a:br>
            <a:r>
              <a:rPr lang="en-US" sz="1400" b="1" dirty="0" smtClean="0"/>
              <a:t>dioxide</a:t>
            </a:r>
            <a:endParaRPr lang="en-US" sz="1400" b="1" dirty="0"/>
          </a:p>
        </p:txBody>
      </p:sp>
      <p:sp>
        <p:nvSpPr>
          <p:cNvPr id="31" name="Right Arrow 30"/>
          <p:cNvSpPr/>
          <p:nvPr/>
        </p:nvSpPr>
        <p:spPr>
          <a:xfrm>
            <a:off x="6555387" y="1937888"/>
            <a:ext cx="402147" cy="328425"/>
          </a:xfrm>
          <a:prstGeom prst="right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2" name="Picture 31" descr="bacteria.jpg"/>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7134217" y="1497244"/>
            <a:ext cx="1346442" cy="1274576"/>
          </a:xfrm>
          <a:prstGeom prst="rect">
            <a:avLst/>
          </a:prstGeom>
        </p:spPr>
      </p:pic>
      <p:sp>
        <p:nvSpPr>
          <p:cNvPr id="33" name="Bent Arrow 32"/>
          <p:cNvSpPr/>
          <p:nvPr/>
        </p:nvSpPr>
        <p:spPr>
          <a:xfrm rot="10800000">
            <a:off x="7266214" y="2771819"/>
            <a:ext cx="680526" cy="726405"/>
          </a:xfrm>
          <a:prstGeom prst="bent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34" name="Right Arrow 33"/>
          <p:cNvSpPr/>
          <p:nvPr/>
        </p:nvSpPr>
        <p:spPr>
          <a:xfrm>
            <a:off x="4841010" y="1937888"/>
            <a:ext cx="402147" cy="328425"/>
          </a:xfrm>
          <a:prstGeom prst="right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9" name="Picture 18" descr="SP-GSC Logo Corner.png"/>
          <p:cNvPicPr>
            <a:picLocks noChangeAspect="1"/>
          </p:cNvPicPr>
          <p:nvPr/>
        </p:nvPicPr>
        <p:blipFill rotWithShape="1">
          <a:blip r:embed="rId7" cstate="screen">
            <a:extLst>
              <a:ext uri="{28A0092B-C50C-407E-A947-70E740481C1C}">
                <a14:useLocalDpi xmlns:a14="http://schemas.microsoft.com/office/drawing/2010/main"/>
              </a:ext>
            </a:extLst>
          </a:blip>
          <a:srcRect/>
          <a:stretch/>
        </p:blipFill>
        <p:spPr>
          <a:xfrm>
            <a:off x="0" y="3764154"/>
            <a:ext cx="4572000" cy="1379346"/>
          </a:xfrm>
          <a:prstGeom prst="rect">
            <a:avLst/>
          </a:prstGeom>
        </p:spPr>
      </p:pic>
    </p:spTree>
    <p:extLst>
      <p:ext uri="{BB962C8B-B14F-4D97-AF65-F5344CB8AC3E}">
        <p14:creationId xmlns:p14="http://schemas.microsoft.com/office/powerpoint/2010/main" val="4204631133"/>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TextBox 21"/>
          <p:cNvSpPr txBox="1"/>
          <p:nvPr/>
        </p:nvSpPr>
        <p:spPr>
          <a:xfrm>
            <a:off x="315308" y="245242"/>
            <a:ext cx="7522405" cy="461665"/>
          </a:xfrm>
          <a:prstGeom prst="rect">
            <a:avLst/>
          </a:prstGeom>
          <a:noFill/>
        </p:spPr>
        <p:txBody>
          <a:bodyPr wrap="square" rtlCol="0">
            <a:spAutoFit/>
          </a:bodyPr>
          <a:lstStyle/>
          <a:p>
            <a:r>
              <a:rPr lang="en-US" sz="2400" dirty="0" smtClean="0">
                <a:solidFill>
                  <a:schemeClr val="tx2"/>
                </a:solidFill>
              </a:rPr>
              <a:t>Biogas Case Study 1: </a:t>
            </a:r>
            <a:r>
              <a:rPr lang="en-US" sz="2400" dirty="0" smtClean="0"/>
              <a:t>A Home Biogas System</a:t>
            </a:r>
            <a:endParaRPr lang="en-US" sz="2400" b="1" dirty="0"/>
          </a:p>
        </p:txBody>
      </p:sp>
      <p:sp>
        <p:nvSpPr>
          <p:cNvPr id="26" name="TextBox 25"/>
          <p:cNvSpPr txBox="1"/>
          <p:nvPr/>
        </p:nvSpPr>
        <p:spPr>
          <a:xfrm>
            <a:off x="315309" y="801176"/>
            <a:ext cx="6733191" cy="1231106"/>
          </a:xfrm>
          <a:prstGeom prst="rect">
            <a:avLst/>
          </a:prstGeom>
          <a:noFill/>
        </p:spPr>
        <p:txBody>
          <a:bodyPr wrap="square" rtlCol="0">
            <a:spAutoFit/>
          </a:bodyPr>
          <a:lstStyle/>
          <a:p>
            <a:r>
              <a:rPr lang="en-US" b="1" dirty="0" smtClean="0"/>
              <a:t>The idea</a:t>
            </a:r>
          </a:p>
          <a:p>
            <a:r>
              <a:rPr lang="en-GB" sz="1400" dirty="0">
                <a:latin typeface="Arial" panose="020B0604020202020204" pitchFamily="34" charset="0"/>
                <a:cs typeface="Arial" panose="020B0604020202020204" pitchFamily="34" charset="0"/>
              </a:rPr>
              <a:t>It is possible to use your own food and garden waste at home to produce biogas that can be safely used to heat your home and cook food. </a:t>
            </a:r>
          </a:p>
          <a:p>
            <a:r>
              <a:rPr lang="en-GB" sz="1400" dirty="0">
                <a:latin typeface="Arial" panose="020B0604020202020204" pitchFamily="34" charset="0"/>
                <a:cs typeface="Arial" panose="020B0604020202020204" pitchFamily="34" charset="0"/>
              </a:rPr>
              <a:t>Some companies provide small biogas systems that you can install at home.</a:t>
            </a:r>
          </a:p>
          <a:p>
            <a:endParaRPr lang="en-US" sz="1400" b="1" dirty="0"/>
          </a:p>
        </p:txBody>
      </p:sp>
      <p:pic>
        <p:nvPicPr>
          <p:cNvPr id="5" name="Picture 4" descr="SP-GSC Logo Corner.png"/>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0" y="3764154"/>
            <a:ext cx="4572000" cy="1379346"/>
          </a:xfrm>
          <a:prstGeom prst="rect">
            <a:avLst/>
          </a:prstGeom>
        </p:spPr>
      </p:pic>
      <p:sp>
        <p:nvSpPr>
          <p:cNvPr id="7" name="Right Arrow 6"/>
          <p:cNvSpPr/>
          <p:nvPr/>
        </p:nvSpPr>
        <p:spPr>
          <a:xfrm rot="19776531">
            <a:off x="4042315" y="2707016"/>
            <a:ext cx="402147" cy="328425"/>
          </a:xfrm>
          <a:prstGeom prst="right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ight Arrow 7"/>
          <p:cNvSpPr/>
          <p:nvPr/>
        </p:nvSpPr>
        <p:spPr>
          <a:xfrm rot="1212647">
            <a:off x="4052265" y="3246703"/>
            <a:ext cx="402147" cy="328425"/>
          </a:xfrm>
          <a:prstGeom prst="right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3388928" y="2595283"/>
            <a:ext cx="4572000" cy="369332"/>
          </a:xfrm>
          <a:prstGeom prst="rect">
            <a:avLst/>
          </a:prstGeom>
        </p:spPr>
        <p:txBody>
          <a:bodyPr>
            <a:spAutoFit/>
          </a:bodyPr>
          <a:lstStyle/>
          <a:p>
            <a:pPr algn="ctr"/>
            <a:r>
              <a:rPr lang="en-US" b="1" dirty="0" smtClean="0"/>
              <a:t>Biogas for cooking </a:t>
            </a:r>
            <a:endParaRPr lang="en-US" b="1" dirty="0"/>
          </a:p>
        </p:txBody>
      </p:sp>
      <p:sp>
        <p:nvSpPr>
          <p:cNvPr id="10" name="Rectangle 9"/>
          <p:cNvSpPr/>
          <p:nvPr/>
        </p:nvSpPr>
        <p:spPr>
          <a:xfrm>
            <a:off x="3194038" y="3285687"/>
            <a:ext cx="4572000" cy="369332"/>
          </a:xfrm>
          <a:prstGeom prst="rect">
            <a:avLst/>
          </a:prstGeom>
        </p:spPr>
        <p:txBody>
          <a:bodyPr>
            <a:spAutoFit/>
          </a:bodyPr>
          <a:lstStyle/>
          <a:p>
            <a:pPr algn="ctr"/>
            <a:r>
              <a:rPr lang="en-US" b="1" dirty="0" smtClean="0"/>
              <a:t>Liquid </a:t>
            </a:r>
            <a:r>
              <a:rPr lang="en-US" b="1" dirty="0" err="1" smtClean="0"/>
              <a:t>fertiliser</a:t>
            </a:r>
            <a:endParaRPr lang="en-US" b="1" dirty="0"/>
          </a:p>
        </p:txBody>
      </p:sp>
      <p:pic>
        <p:nvPicPr>
          <p:cNvPr id="2" name="Picture 1" descr="shutterstock_47988220.jpg"/>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40222" y="1762125"/>
            <a:ext cx="3432626" cy="2279878"/>
          </a:xfrm>
          <a:prstGeom prst="rect">
            <a:avLst/>
          </a:prstGeom>
        </p:spPr>
      </p:pic>
    </p:spTree>
    <p:extLst>
      <p:ext uri="{BB962C8B-B14F-4D97-AF65-F5344CB8AC3E}">
        <p14:creationId xmlns:p14="http://schemas.microsoft.com/office/powerpoint/2010/main" val="878056586"/>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TextBox 21"/>
          <p:cNvSpPr txBox="1"/>
          <p:nvPr/>
        </p:nvSpPr>
        <p:spPr>
          <a:xfrm>
            <a:off x="315309" y="245242"/>
            <a:ext cx="5246414" cy="461665"/>
          </a:xfrm>
          <a:prstGeom prst="rect">
            <a:avLst/>
          </a:prstGeom>
          <a:noFill/>
        </p:spPr>
        <p:txBody>
          <a:bodyPr wrap="square" rtlCol="0">
            <a:spAutoFit/>
          </a:bodyPr>
          <a:lstStyle/>
          <a:p>
            <a:r>
              <a:rPr lang="en-US" sz="2400" dirty="0" smtClean="0">
                <a:solidFill>
                  <a:schemeClr val="tx2"/>
                </a:solidFill>
              </a:rPr>
              <a:t>Biogas Case Study 1</a:t>
            </a:r>
            <a:endParaRPr lang="en-US" sz="2400" b="1" dirty="0">
              <a:solidFill>
                <a:schemeClr val="tx2"/>
              </a:solidFill>
            </a:endParaRPr>
          </a:p>
        </p:txBody>
      </p:sp>
      <p:sp>
        <p:nvSpPr>
          <p:cNvPr id="26" name="TextBox 25"/>
          <p:cNvSpPr txBox="1"/>
          <p:nvPr/>
        </p:nvSpPr>
        <p:spPr>
          <a:xfrm>
            <a:off x="315309" y="801176"/>
            <a:ext cx="6606192" cy="3200876"/>
          </a:xfrm>
          <a:prstGeom prst="rect">
            <a:avLst/>
          </a:prstGeom>
          <a:noFill/>
        </p:spPr>
        <p:txBody>
          <a:bodyPr wrap="square" rtlCol="0">
            <a:spAutoFit/>
          </a:bodyPr>
          <a:lstStyle/>
          <a:p>
            <a:r>
              <a:rPr lang="en-US" b="1" dirty="0" smtClean="0"/>
              <a:t>How does it work?</a:t>
            </a:r>
            <a:endParaRPr lang="en-GB" sz="1400" dirty="0">
              <a:latin typeface="Arial" panose="020B0604020202020204" pitchFamily="34" charset="0"/>
              <a:cs typeface="Arial" panose="020B0604020202020204" pitchFamily="34" charset="0"/>
            </a:endParaRPr>
          </a:p>
          <a:p>
            <a:r>
              <a:rPr lang="en-GB" sz="1400" dirty="0">
                <a:latin typeface="Arial" panose="020B0604020202020204" pitchFamily="34" charset="0"/>
                <a:cs typeface="Arial" panose="020B0604020202020204" pitchFamily="34" charset="0"/>
              </a:rPr>
              <a:t>Home biogas systems are small biogas factories that you can set up in your home or garden and attach to the gas supply for your house. </a:t>
            </a:r>
          </a:p>
          <a:p>
            <a:r>
              <a:rPr lang="en-GB" sz="1400" dirty="0">
                <a:latin typeface="Arial" panose="020B0604020202020204" pitchFamily="34" charset="0"/>
                <a:cs typeface="Arial" panose="020B0604020202020204" pitchFamily="34" charset="0"/>
              </a:rPr>
              <a:t>This biogas can then be used to cook or heat your home. </a:t>
            </a:r>
          </a:p>
          <a:p>
            <a:r>
              <a:rPr lang="en-GB" sz="1400" dirty="0" smtClean="0">
                <a:latin typeface="Arial" panose="020B0604020202020204" pitchFamily="34" charset="0"/>
                <a:cs typeface="Arial" panose="020B0604020202020204" pitchFamily="34" charset="0"/>
              </a:rPr>
              <a:t>They </a:t>
            </a:r>
            <a:r>
              <a:rPr lang="en-GB" sz="1400" dirty="0">
                <a:latin typeface="Arial" panose="020B0604020202020204" pitchFamily="34" charset="0"/>
                <a:cs typeface="Arial" panose="020B0604020202020204" pitchFamily="34" charset="0"/>
              </a:rPr>
              <a:t>work in a similar way to other biogas factories and follow the same </a:t>
            </a:r>
            <a:r>
              <a:rPr lang="en-GB" sz="1400" dirty="0" smtClean="0">
                <a:latin typeface="Arial" panose="020B0604020202020204" pitchFamily="34" charset="0"/>
                <a:cs typeface="Arial" panose="020B0604020202020204" pitchFamily="34" charset="0"/>
              </a:rPr>
              <a:t>steps:</a:t>
            </a:r>
          </a:p>
          <a:p>
            <a:endParaRPr lang="en-GB" sz="1600" dirty="0">
              <a:latin typeface="Arial" panose="020B0604020202020204" pitchFamily="34" charset="0"/>
              <a:cs typeface="Arial" panose="020B0604020202020204" pitchFamily="34" charset="0"/>
            </a:endParaRPr>
          </a:p>
          <a:p>
            <a:pPr marL="385763" indent="-385763">
              <a:buFont typeface="Arial" panose="020B0604020202020204" pitchFamily="34" charset="0"/>
              <a:buAutoNum type="arabicPeriod"/>
            </a:pPr>
            <a:r>
              <a:rPr lang="en-GB" sz="1400" dirty="0">
                <a:latin typeface="Arial" panose="020B0604020202020204" pitchFamily="34" charset="0"/>
                <a:cs typeface="Arial" panose="020B0604020202020204" pitchFamily="34" charset="0"/>
              </a:rPr>
              <a:t>Put your food and garden waste into the biogas factory, this is your feedstock.</a:t>
            </a:r>
          </a:p>
          <a:p>
            <a:pPr marL="385763" indent="-385763">
              <a:buFont typeface="Arial" panose="020B0604020202020204" pitchFamily="34" charset="0"/>
              <a:buAutoNum type="arabicPeriod"/>
            </a:pPr>
            <a:r>
              <a:rPr lang="en-GB" sz="1400" dirty="0">
                <a:latin typeface="Arial" panose="020B0604020202020204" pitchFamily="34" charset="0"/>
                <a:cs typeface="Arial" panose="020B0604020202020204" pitchFamily="34" charset="0"/>
              </a:rPr>
              <a:t>Bacteria in the feedstock tank digest the waste and produce biogas.</a:t>
            </a:r>
          </a:p>
          <a:p>
            <a:pPr marL="385763" indent="-385763">
              <a:buFont typeface="+mj-lt"/>
              <a:buAutoNum type="arabicPeriod"/>
            </a:pPr>
            <a:r>
              <a:rPr lang="en-GB" sz="1400" dirty="0">
                <a:latin typeface="Arial" panose="020B0604020202020204" pitchFamily="34" charset="0"/>
                <a:cs typeface="Arial" panose="020B0604020202020204" pitchFamily="34" charset="0"/>
              </a:rPr>
              <a:t>This biogas is stored in a gas tank above the feedstock tank.</a:t>
            </a:r>
          </a:p>
          <a:p>
            <a:pPr marL="385763" indent="-385763">
              <a:buFont typeface="+mj-lt"/>
              <a:buAutoNum type="arabicPeriod"/>
            </a:pPr>
            <a:r>
              <a:rPr lang="en-GB" sz="1400" dirty="0">
                <a:latin typeface="Arial" panose="020B0604020202020204" pitchFamily="34" charset="0"/>
                <a:cs typeface="Arial" panose="020B0604020202020204" pitchFamily="34" charset="0"/>
              </a:rPr>
              <a:t>The gas tank is connected to your home gas pipes and feeds into your supply.</a:t>
            </a:r>
          </a:p>
          <a:p>
            <a:pPr marL="385763" indent="-385763">
              <a:buFont typeface="+mj-lt"/>
              <a:buAutoNum type="arabicPeriod"/>
            </a:pPr>
            <a:r>
              <a:rPr lang="en-GB" sz="1400" dirty="0">
                <a:latin typeface="Arial" panose="020B0604020202020204" pitchFamily="34" charset="0"/>
                <a:cs typeface="Arial" panose="020B0604020202020204" pitchFamily="34" charset="0"/>
              </a:rPr>
              <a:t>Liquid fertiliser is produced as a by-product, </a:t>
            </a:r>
            <a:r>
              <a:rPr lang="en-GB" sz="1400" dirty="0" smtClean="0">
                <a:latin typeface="Arial" panose="020B0604020202020204" pitchFamily="34" charset="0"/>
                <a:cs typeface="Arial" panose="020B0604020202020204" pitchFamily="34" charset="0"/>
              </a:rPr>
              <a:t>and can be </a:t>
            </a:r>
            <a:r>
              <a:rPr lang="en-GB" sz="1400" dirty="0">
                <a:latin typeface="Arial" panose="020B0604020202020204" pitchFamily="34" charset="0"/>
                <a:cs typeface="Arial" panose="020B0604020202020204" pitchFamily="34" charset="0"/>
              </a:rPr>
              <a:t>used to feed plants in your garden</a:t>
            </a:r>
            <a:r>
              <a:rPr lang="en-GB" sz="1400" dirty="0" smtClean="0">
                <a:latin typeface="Arial" panose="020B0604020202020204" pitchFamily="34" charset="0"/>
                <a:cs typeface="Arial" panose="020B0604020202020204" pitchFamily="34" charset="0"/>
              </a:rPr>
              <a:t>.</a:t>
            </a:r>
            <a:endParaRPr lang="en-GB" sz="1400" dirty="0">
              <a:latin typeface="Arial" panose="020B0604020202020204" pitchFamily="34" charset="0"/>
              <a:cs typeface="Arial" panose="020B0604020202020204" pitchFamily="34" charset="0"/>
            </a:endParaRPr>
          </a:p>
        </p:txBody>
      </p:sp>
      <p:pic>
        <p:nvPicPr>
          <p:cNvPr id="4" name="Picture 3" descr="SP-GSC Logo Corner.png"/>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0" y="3764154"/>
            <a:ext cx="4572000" cy="1379346"/>
          </a:xfrm>
          <a:prstGeom prst="rect">
            <a:avLst/>
          </a:prstGeom>
        </p:spPr>
      </p:pic>
    </p:spTree>
    <p:extLst>
      <p:ext uri="{BB962C8B-B14F-4D97-AF65-F5344CB8AC3E}">
        <p14:creationId xmlns:p14="http://schemas.microsoft.com/office/powerpoint/2010/main" val="1253329387"/>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5"/>
          <p:cNvGrpSpPr/>
          <p:nvPr/>
        </p:nvGrpSpPr>
        <p:grpSpPr>
          <a:xfrm>
            <a:off x="41176" y="-744073"/>
            <a:ext cx="8604448" cy="6133171"/>
            <a:chOff x="315309" y="-173242"/>
            <a:chExt cx="8604448" cy="6133171"/>
          </a:xfrm>
        </p:grpSpPr>
        <p:pic>
          <p:nvPicPr>
            <p:cNvPr id="2" name="Picture 1" descr="Artboard 1.png"/>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315309" y="-173242"/>
              <a:ext cx="8604448" cy="6133171"/>
            </a:xfrm>
            <a:prstGeom prst="rect">
              <a:avLst/>
            </a:prstGeom>
          </p:spPr>
        </p:pic>
        <p:sp>
          <p:nvSpPr>
            <p:cNvPr id="3" name="Rectangle 2"/>
            <p:cNvSpPr/>
            <p:nvPr/>
          </p:nvSpPr>
          <p:spPr>
            <a:xfrm>
              <a:off x="625781" y="975551"/>
              <a:ext cx="1978574" cy="469369"/>
            </a:xfrm>
            <a:prstGeom prst="rect">
              <a:avLst/>
            </a:prstGeom>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grpSp>
      <p:sp>
        <p:nvSpPr>
          <p:cNvPr id="5" name="TextBox 4"/>
          <p:cNvSpPr txBox="1"/>
          <p:nvPr/>
        </p:nvSpPr>
        <p:spPr>
          <a:xfrm>
            <a:off x="315309" y="245242"/>
            <a:ext cx="5246414" cy="461665"/>
          </a:xfrm>
          <a:prstGeom prst="rect">
            <a:avLst/>
          </a:prstGeom>
          <a:noFill/>
        </p:spPr>
        <p:txBody>
          <a:bodyPr wrap="square" rtlCol="0">
            <a:spAutoFit/>
          </a:bodyPr>
          <a:lstStyle/>
          <a:p>
            <a:r>
              <a:rPr lang="en-US" sz="2400" dirty="0" smtClean="0">
                <a:solidFill>
                  <a:schemeClr val="tx2"/>
                </a:solidFill>
              </a:rPr>
              <a:t>Biogas Case Study 1</a:t>
            </a:r>
            <a:endParaRPr lang="en-US" sz="2400" b="1" dirty="0">
              <a:solidFill>
                <a:schemeClr val="tx2"/>
              </a:solidFill>
            </a:endParaRPr>
          </a:p>
        </p:txBody>
      </p:sp>
      <p:pic>
        <p:nvPicPr>
          <p:cNvPr id="4" name="Picture 3" descr="SP-GSC Logo Corner.png"/>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0" y="3764154"/>
            <a:ext cx="4572000" cy="1379346"/>
          </a:xfrm>
          <a:prstGeom prst="rect">
            <a:avLst/>
          </a:prstGeom>
        </p:spPr>
      </p:pic>
    </p:spTree>
    <p:extLst>
      <p:ext uri="{BB962C8B-B14F-4D97-AF65-F5344CB8AC3E}">
        <p14:creationId xmlns:p14="http://schemas.microsoft.com/office/powerpoint/2010/main" val="166364412"/>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315309" y="245242"/>
            <a:ext cx="5246414" cy="461665"/>
          </a:xfrm>
          <a:prstGeom prst="rect">
            <a:avLst/>
          </a:prstGeom>
          <a:noFill/>
        </p:spPr>
        <p:txBody>
          <a:bodyPr wrap="square" rtlCol="0">
            <a:spAutoFit/>
          </a:bodyPr>
          <a:lstStyle/>
          <a:p>
            <a:r>
              <a:rPr lang="en-US" sz="2400" dirty="0" smtClean="0">
                <a:solidFill>
                  <a:schemeClr val="tx2"/>
                </a:solidFill>
              </a:rPr>
              <a:t>Biogas Case Study 1</a:t>
            </a:r>
            <a:endParaRPr lang="en-US" sz="2400" b="1" dirty="0">
              <a:solidFill>
                <a:schemeClr val="tx2"/>
              </a:solidFill>
            </a:endParaRPr>
          </a:p>
        </p:txBody>
      </p:sp>
      <p:sp>
        <p:nvSpPr>
          <p:cNvPr id="9" name="TextBox 8"/>
          <p:cNvSpPr txBox="1"/>
          <p:nvPr/>
        </p:nvSpPr>
        <p:spPr>
          <a:xfrm>
            <a:off x="315309" y="801176"/>
            <a:ext cx="6733191" cy="1877437"/>
          </a:xfrm>
          <a:prstGeom prst="rect">
            <a:avLst/>
          </a:prstGeom>
          <a:noFill/>
        </p:spPr>
        <p:txBody>
          <a:bodyPr wrap="square" rtlCol="0">
            <a:spAutoFit/>
          </a:bodyPr>
          <a:lstStyle/>
          <a:p>
            <a:r>
              <a:rPr lang="en-US" b="1" dirty="0" smtClean="0"/>
              <a:t>Facts</a:t>
            </a:r>
          </a:p>
          <a:p>
            <a:r>
              <a:rPr lang="en-GB" sz="1400" dirty="0">
                <a:latin typeface="Arial" panose="020B0604020202020204" pitchFamily="34" charset="0"/>
                <a:cs typeface="Arial" panose="020B0604020202020204" pitchFamily="34" charset="0"/>
              </a:rPr>
              <a:t>Feedstock: food and garden waste</a:t>
            </a:r>
          </a:p>
          <a:p>
            <a:r>
              <a:rPr lang="en-GB" sz="1400" dirty="0">
                <a:latin typeface="Arial" panose="020B0604020202020204" pitchFamily="34" charset="0"/>
                <a:cs typeface="Arial" panose="020B0604020202020204" pitchFamily="34" charset="0"/>
              </a:rPr>
              <a:t>Powers: home appliances</a:t>
            </a:r>
          </a:p>
          <a:p>
            <a:r>
              <a:rPr lang="en-GB" sz="1400" dirty="0">
                <a:latin typeface="Arial" panose="020B0604020202020204" pitchFamily="34" charset="0"/>
                <a:cs typeface="Arial" panose="020B0604020202020204" pitchFamily="34" charset="0"/>
              </a:rPr>
              <a:t>Initial cost: £400-540 for a home biogas system</a:t>
            </a:r>
          </a:p>
          <a:p>
            <a:endParaRPr lang="en-US" sz="1400" b="1" dirty="0" smtClean="0"/>
          </a:p>
          <a:p>
            <a:r>
              <a:rPr lang="en-US" sz="1400" b="1" dirty="0" smtClean="0"/>
              <a:t>Find out more</a:t>
            </a:r>
            <a:endParaRPr lang="en-US" sz="1400" b="1" dirty="0"/>
          </a:p>
          <a:p>
            <a:r>
              <a:rPr lang="en-GB" sz="1400" dirty="0">
                <a:latin typeface="Arial" panose="020B0604020202020204" pitchFamily="34" charset="0"/>
                <a:cs typeface="Arial" panose="020B0604020202020204" pitchFamily="34" charset="0"/>
              </a:rPr>
              <a:t>You can find videos and more information </a:t>
            </a:r>
            <a:r>
              <a:rPr lang="en-GB" sz="1400" dirty="0" smtClean="0">
                <a:latin typeface="Arial" panose="020B0604020202020204" pitchFamily="34" charset="0"/>
                <a:cs typeface="Arial" panose="020B0604020202020204" pitchFamily="34" charset="0"/>
              </a:rPr>
              <a:t>on </a:t>
            </a:r>
            <a:r>
              <a:rPr lang="en-GB" sz="1400" dirty="0" err="1" smtClean="0">
                <a:solidFill>
                  <a:srgbClr val="F28C00"/>
                </a:solidFill>
                <a:latin typeface="Arial" panose="020B0604020202020204" pitchFamily="34" charset="0"/>
                <a:cs typeface="Arial" panose="020B0604020202020204" pitchFamily="34" charset="0"/>
              </a:rPr>
              <a:t>www.homebiogas.com</a:t>
            </a:r>
            <a:r>
              <a:rPr lang="en-GB" sz="1400" dirty="0" smtClean="0">
                <a:latin typeface="Arial" panose="020B0604020202020204" pitchFamily="34" charset="0"/>
                <a:cs typeface="Arial" panose="020B0604020202020204" pitchFamily="34" charset="0"/>
              </a:rPr>
              <a:t>, </a:t>
            </a:r>
            <a:endParaRPr lang="en-GB" sz="1400" dirty="0">
              <a:latin typeface="Arial" panose="020B0604020202020204" pitchFamily="34" charset="0"/>
              <a:cs typeface="Arial" panose="020B0604020202020204" pitchFamily="34" charset="0"/>
            </a:endParaRPr>
          </a:p>
          <a:p>
            <a:r>
              <a:rPr lang="en-GB" sz="1400" dirty="0">
                <a:latin typeface="Arial" panose="020B0604020202020204" pitchFamily="34" charset="0"/>
                <a:cs typeface="Arial" panose="020B0604020202020204" pitchFamily="34" charset="0"/>
              </a:rPr>
              <a:t>one of the companies who provide home biogas systems.</a:t>
            </a:r>
          </a:p>
        </p:txBody>
      </p:sp>
      <p:pic>
        <p:nvPicPr>
          <p:cNvPr id="4" name="Picture 3" descr="SP-GSC Logo Corner.png"/>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0" y="3764154"/>
            <a:ext cx="4572000" cy="1379346"/>
          </a:xfrm>
          <a:prstGeom prst="rect">
            <a:avLst/>
          </a:prstGeom>
        </p:spPr>
      </p:pic>
    </p:spTree>
    <p:extLst>
      <p:ext uri="{BB962C8B-B14F-4D97-AF65-F5344CB8AC3E}">
        <p14:creationId xmlns:p14="http://schemas.microsoft.com/office/powerpoint/2010/main" val="3043931813"/>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p:cNvSpPr txBox="1"/>
          <p:nvPr/>
        </p:nvSpPr>
        <p:spPr>
          <a:xfrm>
            <a:off x="315310" y="706907"/>
            <a:ext cx="4109054" cy="2954655"/>
          </a:xfrm>
          <a:prstGeom prst="rect">
            <a:avLst/>
          </a:prstGeom>
          <a:noFill/>
        </p:spPr>
        <p:txBody>
          <a:bodyPr wrap="square" rtlCol="0">
            <a:spAutoFit/>
          </a:bodyPr>
          <a:lstStyle/>
          <a:p>
            <a:r>
              <a:rPr lang="en-US" b="1" dirty="0" smtClean="0"/>
              <a:t>The idea</a:t>
            </a:r>
          </a:p>
          <a:p>
            <a:r>
              <a:rPr lang="en-GB" sz="1400" dirty="0">
                <a:latin typeface="Arial" panose="020B0604020202020204" pitchFamily="34" charset="0"/>
                <a:cs typeface="Arial" panose="020B0604020202020204" pitchFamily="34" charset="0"/>
              </a:rPr>
              <a:t>There are two problems for rural communities in India that these biogas factories could help solve:</a:t>
            </a:r>
          </a:p>
          <a:p>
            <a:endParaRPr lang="en-GB" sz="1400" dirty="0">
              <a:latin typeface="Arial" panose="020B0604020202020204" pitchFamily="34" charset="0"/>
              <a:cs typeface="Arial" panose="020B0604020202020204" pitchFamily="34" charset="0"/>
            </a:endParaRPr>
          </a:p>
          <a:p>
            <a:pPr marL="285750" indent="-285750">
              <a:buFont typeface="Arial"/>
              <a:buChar char="•"/>
            </a:pPr>
            <a:r>
              <a:rPr lang="en-GB" sz="1400" dirty="0">
                <a:latin typeface="Arial" panose="020B0604020202020204" pitchFamily="34" charset="0"/>
                <a:cs typeface="Arial" panose="020B0604020202020204" pitchFamily="34" charset="0"/>
              </a:rPr>
              <a:t>600 million people do not have clean, safe places to go to the toilet, particularly in rural communities. People feel unsafe when going into the forests alone at night to use the toilet, and </a:t>
            </a:r>
            <a:r>
              <a:rPr lang="en-GB" sz="1400" dirty="0" smtClean="0">
                <a:latin typeface="Arial" panose="020B0604020202020204" pitchFamily="34" charset="0"/>
                <a:cs typeface="Arial" panose="020B0604020202020204" pitchFamily="34" charset="0"/>
              </a:rPr>
              <a:t>the lack of clean toilets has </a:t>
            </a:r>
            <a:r>
              <a:rPr lang="en-GB" sz="1400" dirty="0">
                <a:latin typeface="Arial" panose="020B0604020202020204" pitchFamily="34" charset="0"/>
                <a:cs typeface="Arial" panose="020B0604020202020204" pitchFamily="34" charset="0"/>
              </a:rPr>
              <a:t>also led to the spread of disease</a:t>
            </a:r>
            <a:r>
              <a:rPr lang="en-GB" sz="1400" dirty="0" smtClean="0">
                <a:latin typeface="Arial" panose="020B0604020202020204" pitchFamily="34" charset="0"/>
                <a:cs typeface="Arial" panose="020B0604020202020204" pitchFamily="34" charset="0"/>
              </a:rPr>
              <a:t>.</a:t>
            </a:r>
          </a:p>
          <a:p>
            <a:endParaRPr lang="en-GB" sz="1400" dirty="0">
              <a:latin typeface="Arial" panose="020B0604020202020204" pitchFamily="34" charset="0"/>
              <a:cs typeface="Arial" panose="020B0604020202020204" pitchFamily="34" charset="0"/>
            </a:endParaRPr>
          </a:p>
          <a:p>
            <a:pPr marL="285750" indent="-285750">
              <a:buFont typeface="Arial"/>
              <a:buChar char="•"/>
            </a:pPr>
            <a:r>
              <a:rPr lang="en-GB" sz="1400" dirty="0">
                <a:latin typeface="Arial" panose="020B0604020202020204" pitchFamily="34" charset="0"/>
                <a:cs typeface="Arial" panose="020B0604020202020204" pitchFamily="34" charset="0"/>
              </a:rPr>
              <a:t>100 million people do not have access to </a:t>
            </a:r>
            <a:r>
              <a:rPr lang="en-GB" sz="1400" dirty="0" smtClean="0">
                <a:latin typeface="Arial" panose="020B0604020202020204" pitchFamily="34" charset="0"/>
                <a:cs typeface="Arial" panose="020B0604020202020204" pitchFamily="34" charset="0"/>
              </a:rPr>
              <a:t/>
            </a:r>
            <a:br>
              <a:rPr lang="en-GB" sz="1400" dirty="0" smtClean="0">
                <a:latin typeface="Arial" panose="020B0604020202020204" pitchFamily="34" charset="0"/>
                <a:cs typeface="Arial" panose="020B0604020202020204" pitchFamily="34" charset="0"/>
              </a:rPr>
            </a:br>
            <a:r>
              <a:rPr lang="en-GB" sz="1400" dirty="0" smtClean="0">
                <a:latin typeface="Arial" panose="020B0604020202020204" pitchFamily="34" charset="0"/>
                <a:cs typeface="Arial" panose="020B0604020202020204" pitchFamily="34" charset="0"/>
              </a:rPr>
              <a:t>safe </a:t>
            </a:r>
            <a:r>
              <a:rPr lang="en-GB" sz="1400" dirty="0">
                <a:latin typeface="Arial" panose="020B0604020202020204" pitchFamily="34" charset="0"/>
                <a:cs typeface="Arial" panose="020B0604020202020204" pitchFamily="34" charset="0"/>
              </a:rPr>
              <a:t>drinking water.</a:t>
            </a:r>
          </a:p>
        </p:txBody>
      </p:sp>
      <p:sp>
        <p:nvSpPr>
          <p:cNvPr id="7" name="TextBox 6"/>
          <p:cNvSpPr txBox="1"/>
          <p:nvPr/>
        </p:nvSpPr>
        <p:spPr>
          <a:xfrm>
            <a:off x="315308" y="245242"/>
            <a:ext cx="7522405" cy="461665"/>
          </a:xfrm>
          <a:prstGeom prst="rect">
            <a:avLst/>
          </a:prstGeom>
          <a:noFill/>
        </p:spPr>
        <p:txBody>
          <a:bodyPr wrap="square" rtlCol="0">
            <a:spAutoFit/>
          </a:bodyPr>
          <a:lstStyle/>
          <a:p>
            <a:r>
              <a:rPr lang="en-US" sz="2400" dirty="0" smtClean="0">
                <a:solidFill>
                  <a:schemeClr val="tx2"/>
                </a:solidFill>
              </a:rPr>
              <a:t>Biogas Case Study 2: </a:t>
            </a:r>
            <a:r>
              <a:rPr lang="en-US" sz="2400" dirty="0" smtClean="0"/>
              <a:t>India’s Powerful Toilets</a:t>
            </a:r>
            <a:endParaRPr lang="en-US" sz="2400" b="1" dirty="0"/>
          </a:p>
        </p:txBody>
      </p:sp>
      <p:pic>
        <p:nvPicPr>
          <p:cNvPr id="5" name="Picture 4" descr="SP-GSC Logo Corner.png"/>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0" y="3764154"/>
            <a:ext cx="4572000" cy="1379346"/>
          </a:xfrm>
          <a:prstGeom prst="rect">
            <a:avLst/>
          </a:prstGeom>
        </p:spPr>
      </p:pic>
      <p:pic>
        <p:nvPicPr>
          <p:cNvPr id="10" name="Picture 9"/>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820408" y="2938905"/>
            <a:ext cx="2902727" cy="1937758"/>
          </a:xfrm>
          <a:prstGeom prst="rect">
            <a:avLst/>
          </a:prstGeom>
        </p:spPr>
      </p:pic>
      <p:pic>
        <p:nvPicPr>
          <p:cNvPr id="11" name="Picture 10"/>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5835263" y="956750"/>
            <a:ext cx="2873017" cy="1915728"/>
          </a:xfrm>
          <a:prstGeom prst="rect">
            <a:avLst/>
          </a:prstGeom>
        </p:spPr>
      </p:pic>
    </p:spTree>
    <p:extLst>
      <p:ext uri="{BB962C8B-B14F-4D97-AF65-F5344CB8AC3E}">
        <p14:creationId xmlns:p14="http://schemas.microsoft.com/office/powerpoint/2010/main" val="306511359"/>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toilet-generator-colour.png"/>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367358" y="1297658"/>
            <a:ext cx="2598592" cy="2466496"/>
          </a:xfrm>
          <a:prstGeom prst="rect">
            <a:avLst/>
          </a:prstGeom>
        </p:spPr>
      </p:pic>
      <p:sp>
        <p:nvSpPr>
          <p:cNvPr id="9" name="TextBox 8"/>
          <p:cNvSpPr txBox="1"/>
          <p:nvPr/>
        </p:nvSpPr>
        <p:spPr>
          <a:xfrm>
            <a:off x="315310" y="706907"/>
            <a:ext cx="3928078" cy="3170099"/>
          </a:xfrm>
          <a:prstGeom prst="rect">
            <a:avLst/>
          </a:prstGeom>
          <a:noFill/>
        </p:spPr>
        <p:txBody>
          <a:bodyPr wrap="square" rtlCol="0">
            <a:spAutoFit/>
          </a:bodyPr>
          <a:lstStyle/>
          <a:p>
            <a:r>
              <a:rPr lang="en-US" b="1" dirty="0" smtClean="0"/>
              <a:t>How does it work?</a:t>
            </a:r>
          </a:p>
          <a:p>
            <a:pPr marL="342900" indent="-342900">
              <a:buFont typeface="+mj-lt"/>
              <a:buAutoNum type="arabicPeriod"/>
            </a:pPr>
            <a:r>
              <a:rPr lang="en-GB" sz="1400" dirty="0" smtClean="0">
                <a:latin typeface="Arial" panose="020B0604020202020204" pitchFamily="34" charset="0"/>
                <a:cs typeface="Arial" panose="020B0604020202020204" pitchFamily="34" charset="0"/>
              </a:rPr>
              <a:t>Toilet </a:t>
            </a:r>
            <a:r>
              <a:rPr lang="en-GB" sz="1400" dirty="0">
                <a:latin typeface="Arial" panose="020B0604020202020204" pitchFamily="34" charset="0"/>
                <a:cs typeface="Arial" panose="020B0604020202020204" pitchFamily="34" charset="0"/>
              </a:rPr>
              <a:t>blocks are constructed which include toilet stalls, hand washing stations and a biogas </a:t>
            </a:r>
            <a:r>
              <a:rPr lang="en-GB" sz="1400" dirty="0" smtClean="0">
                <a:latin typeface="Arial" panose="020B0604020202020204" pitchFamily="34" charset="0"/>
                <a:cs typeface="Arial" panose="020B0604020202020204" pitchFamily="34" charset="0"/>
              </a:rPr>
              <a:t>factory.</a:t>
            </a:r>
            <a:endParaRPr lang="en-GB" sz="1400" dirty="0">
              <a:latin typeface="Arial" panose="020B0604020202020204" pitchFamily="34" charset="0"/>
              <a:cs typeface="Arial" panose="020B0604020202020204" pitchFamily="34" charset="0"/>
            </a:endParaRPr>
          </a:p>
          <a:p>
            <a:pPr marL="342900" indent="-342900">
              <a:buFont typeface="+mj-lt"/>
              <a:buAutoNum type="arabicPeriod"/>
            </a:pPr>
            <a:r>
              <a:rPr lang="en-GB" sz="1400" dirty="0" smtClean="0">
                <a:latin typeface="Arial" panose="020B0604020202020204" pitchFamily="34" charset="0"/>
                <a:cs typeface="Arial" panose="020B0604020202020204" pitchFamily="34" charset="0"/>
              </a:rPr>
              <a:t>When </a:t>
            </a:r>
            <a:r>
              <a:rPr lang="en-GB" sz="1400" dirty="0">
                <a:latin typeface="Arial" panose="020B0604020202020204" pitchFamily="34" charset="0"/>
                <a:cs typeface="Arial" panose="020B0604020202020204" pitchFamily="34" charset="0"/>
              </a:rPr>
              <a:t>people use the toilet, human waste drops into the feedstock tank. The bacteria in the feedstock tank digest the waste and produce biogas.</a:t>
            </a:r>
          </a:p>
          <a:p>
            <a:pPr marL="342900" indent="-342900">
              <a:buFont typeface="+mj-lt"/>
              <a:buAutoNum type="arabicPeriod"/>
            </a:pPr>
            <a:r>
              <a:rPr lang="en-GB" sz="1400" dirty="0" smtClean="0">
                <a:latin typeface="Arial" panose="020B0604020202020204" pitchFamily="34" charset="0"/>
                <a:cs typeface="Arial" panose="020B0604020202020204" pitchFamily="34" charset="0"/>
              </a:rPr>
              <a:t>The </a:t>
            </a:r>
            <a:r>
              <a:rPr lang="en-GB" sz="1400" dirty="0">
                <a:latin typeface="Arial" panose="020B0604020202020204" pitchFamily="34" charset="0"/>
                <a:cs typeface="Arial" panose="020B0604020202020204" pitchFamily="34" charset="0"/>
              </a:rPr>
              <a:t>biogas is used to fuel a generator to generate electricity.</a:t>
            </a:r>
          </a:p>
          <a:p>
            <a:pPr marL="342900" indent="-342900">
              <a:buFont typeface="+mj-lt"/>
              <a:buAutoNum type="arabicPeriod"/>
            </a:pPr>
            <a:r>
              <a:rPr lang="en-GB" sz="1400" dirty="0" smtClean="0">
                <a:latin typeface="Arial" panose="020B0604020202020204" pitchFamily="34" charset="0"/>
                <a:cs typeface="Arial" panose="020B0604020202020204" pitchFamily="34" charset="0"/>
              </a:rPr>
              <a:t>This </a:t>
            </a:r>
            <a:r>
              <a:rPr lang="en-GB" sz="1400" dirty="0">
                <a:latin typeface="Arial" panose="020B0604020202020204" pitchFamily="34" charset="0"/>
                <a:cs typeface="Arial" panose="020B0604020202020204" pitchFamily="34" charset="0"/>
              </a:rPr>
              <a:t>electricity is used to filter water, this safe water is sold back to the community.</a:t>
            </a:r>
          </a:p>
          <a:p>
            <a:pPr marL="342900" indent="-342900">
              <a:buFont typeface="+mj-lt"/>
              <a:buAutoNum type="arabicPeriod"/>
            </a:pPr>
            <a:r>
              <a:rPr lang="en-GB" sz="1400" dirty="0" smtClean="0">
                <a:latin typeface="Arial" panose="020B0604020202020204" pitchFamily="34" charset="0"/>
                <a:cs typeface="Arial" panose="020B0604020202020204" pitchFamily="34" charset="0"/>
              </a:rPr>
              <a:t>The </a:t>
            </a:r>
            <a:r>
              <a:rPr lang="en-GB" sz="1400" dirty="0">
                <a:latin typeface="Arial" panose="020B0604020202020204" pitchFamily="34" charset="0"/>
                <a:cs typeface="Arial" panose="020B0604020202020204" pitchFamily="34" charset="0"/>
              </a:rPr>
              <a:t>income from this water is used to maintain the toilets and biogas factory</a:t>
            </a:r>
            <a:r>
              <a:rPr lang="en-GB" sz="1400" dirty="0" smtClean="0">
                <a:latin typeface="Arial" panose="020B0604020202020204" pitchFamily="34" charset="0"/>
                <a:cs typeface="Arial" panose="020B0604020202020204" pitchFamily="34" charset="0"/>
              </a:rPr>
              <a:t>.</a:t>
            </a:r>
            <a:endParaRPr lang="en-GB" sz="1400" dirty="0">
              <a:latin typeface="Arial" panose="020B0604020202020204" pitchFamily="34" charset="0"/>
              <a:cs typeface="Arial" panose="020B0604020202020204" pitchFamily="34" charset="0"/>
            </a:endParaRPr>
          </a:p>
        </p:txBody>
      </p:sp>
      <p:sp>
        <p:nvSpPr>
          <p:cNvPr id="7" name="TextBox 6"/>
          <p:cNvSpPr txBox="1"/>
          <p:nvPr/>
        </p:nvSpPr>
        <p:spPr>
          <a:xfrm>
            <a:off x="315308" y="245242"/>
            <a:ext cx="7522405" cy="461665"/>
          </a:xfrm>
          <a:prstGeom prst="rect">
            <a:avLst/>
          </a:prstGeom>
          <a:noFill/>
        </p:spPr>
        <p:txBody>
          <a:bodyPr wrap="square" rtlCol="0">
            <a:spAutoFit/>
          </a:bodyPr>
          <a:lstStyle/>
          <a:p>
            <a:r>
              <a:rPr lang="en-US" sz="2400" dirty="0" smtClean="0">
                <a:solidFill>
                  <a:schemeClr val="tx2"/>
                </a:solidFill>
              </a:rPr>
              <a:t>Biogas Case Study 2</a:t>
            </a:r>
            <a:endParaRPr lang="en-US" sz="2400" b="1" dirty="0"/>
          </a:p>
        </p:txBody>
      </p:sp>
      <p:pic>
        <p:nvPicPr>
          <p:cNvPr id="5" name="Picture 4" descr="SP-GSC Logo Corner.png"/>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0" y="3764154"/>
            <a:ext cx="4572000" cy="1379346"/>
          </a:xfrm>
          <a:prstGeom prst="rect">
            <a:avLst/>
          </a:prstGeom>
        </p:spPr>
      </p:pic>
      <p:sp>
        <p:nvSpPr>
          <p:cNvPr id="8" name="Right Arrow 7"/>
          <p:cNvSpPr/>
          <p:nvPr/>
        </p:nvSpPr>
        <p:spPr>
          <a:xfrm rot="19776531">
            <a:off x="6859773" y="1167856"/>
            <a:ext cx="402147" cy="328425"/>
          </a:xfrm>
          <a:prstGeom prst="right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ight Arrow 9"/>
          <p:cNvSpPr/>
          <p:nvPr/>
        </p:nvSpPr>
        <p:spPr>
          <a:xfrm rot="5400000">
            <a:off x="7913958" y="1210154"/>
            <a:ext cx="402147" cy="328425"/>
          </a:xfrm>
          <a:prstGeom prst="right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p:cNvSpPr txBox="1"/>
          <p:nvPr/>
        </p:nvSpPr>
        <p:spPr>
          <a:xfrm>
            <a:off x="7366965" y="582100"/>
            <a:ext cx="1752194" cy="523220"/>
          </a:xfrm>
          <a:prstGeom prst="rect">
            <a:avLst/>
          </a:prstGeom>
          <a:noFill/>
        </p:spPr>
        <p:txBody>
          <a:bodyPr wrap="square" rtlCol="0">
            <a:spAutoFit/>
          </a:bodyPr>
          <a:lstStyle/>
          <a:p>
            <a:r>
              <a:rPr lang="en-US" sz="1400" b="1" dirty="0" smtClean="0"/>
              <a:t>4 Electricity used to filter water</a:t>
            </a:r>
            <a:endParaRPr lang="en-US" sz="1400" b="1" dirty="0"/>
          </a:p>
        </p:txBody>
      </p:sp>
      <p:sp>
        <p:nvSpPr>
          <p:cNvPr id="12" name="TextBox 11"/>
          <p:cNvSpPr txBox="1"/>
          <p:nvPr/>
        </p:nvSpPr>
        <p:spPr>
          <a:xfrm>
            <a:off x="4716892" y="1820653"/>
            <a:ext cx="982652" cy="307777"/>
          </a:xfrm>
          <a:prstGeom prst="rect">
            <a:avLst/>
          </a:prstGeom>
          <a:noFill/>
        </p:spPr>
        <p:txBody>
          <a:bodyPr wrap="square" rtlCol="0">
            <a:spAutoFit/>
          </a:bodyPr>
          <a:lstStyle/>
          <a:p>
            <a:r>
              <a:rPr lang="en-US" sz="1400" b="1" dirty="0" smtClean="0"/>
              <a:t>1</a:t>
            </a:r>
            <a:endParaRPr lang="en-US" sz="1400" b="1" dirty="0"/>
          </a:p>
        </p:txBody>
      </p:sp>
      <p:sp>
        <p:nvSpPr>
          <p:cNvPr id="13" name="TextBox 12"/>
          <p:cNvSpPr txBox="1"/>
          <p:nvPr/>
        </p:nvSpPr>
        <p:spPr>
          <a:xfrm>
            <a:off x="5821674" y="2685085"/>
            <a:ext cx="982652" cy="307777"/>
          </a:xfrm>
          <a:prstGeom prst="rect">
            <a:avLst/>
          </a:prstGeom>
          <a:noFill/>
        </p:spPr>
        <p:txBody>
          <a:bodyPr wrap="square" rtlCol="0">
            <a:spAutoFit/>
          </a:bodyPr>
          <a:lstStyle/>
          <a:p>
            <a:r>
              <a:rPr lang="en-US" sz="1400" b="1" dirty="0" smtClean="0"/>
              <a:t>2</a:t>
            </a:r>
            <a:endParaRPr lang="en-US" sz="1400" b="1" dirty="0"/>
          </a:p>
        </p:txBody>
      </p:sp>
      <p:sp>
        <p:nvSpPr>
          <p:cNvPr id="14" name="Rectangle 13"/>
          <p:cNvSpPr/>
          <p:nvPr/>
        </p:nvSpPr>
        <p:spPr>
          <a:xfrm>
            <a:off x="6334967" y="2340548"/>
            <a:ext cx="284515" cy="307777"/>
          </a:xfrm>
          <a:prstGeom prst="rect">
            <a:avLst/>
          </a:prstGeom>
        </p:spPr>
        <p:txBody>
          <a:bodyPr wrap="none">
            <a:spAutoFit/>
          </a:bodyPr>
          <a:lstStyle/>
          <a:p>
            <a:r>
              <a:rPr lang="en-US" sz="1400" b="1" dirty="0" smtClean="0"/>
              <a:t>3</a:t>
            </a:r>
            <a:endParaRPr lang="en-US" sz="1400" b="1" dirty="0"/>
          </a:p>
        </p:txBody>
      </p:sp>
      <p:sp>
        <p:nvSpPr>
          <p:cNvPr id="15" name="TextBox 14"/>
          <p:cNvSpPr txBox="1"/>
          <p:nvPr/>
        </p:nvSpPr>
        <p:spPr>
          <a:xfrm>
            <a:off x="7364237" y="1601253"/>
            <a:ext cx="1777332" cy="523220"/>
          </a:xfrm>
          <a:prstGeom prst="rect">
            <a:avLst/>
          </a:prstGeom>
          <a:noFill/>
        </p:spPr>
        <p:txBody>
          <a:bodyPr wrap="square" rtlCol="0">
            <a:spAutoFit/>
          </a:bodyPr>
          <a:lstStyle/>
          <a:p>
            <a:r>
              <a:rPr lang="en-US" sz="1400" b="1" dirty="0" smtClean="0"/>
              <a:t>5 Safe water sold to the community</a:t>
            </a:r>
            <a:endParaRPr lang="en-US" sz="1400" b="1" dirty="0"/>
          </a:p>
        </p:txBody>
      </p:sp>
      <p:sp>
        <p:nvSpPr>
          <p:cNvPr id="16" name="Right Arrow 15"/>
          <p:cNvSpPr/>
          <p:nvPr/>
        </p:nvSpPr>
        <p:spPr>
          <a:xfrm rot="5400000">
            <a:off x="7978958" y="2989619"/>
            <a:ext cx="402147" cy="328425"/>
          </a:xfrm>
          <a:prstGeom prst="right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extBox 16"/>
          <p:cNvSpPr txBox="1"/>
          <p:nvPr/>
        </p:nvSpPr>
        <p:spPr>
          <a:xfrm>
            <a:off x="7352496" y="3336436"/>
            <a:ext cx="1777332" cy="738664"/>
          </a:xfrm>
          <a:prstGeom prst="rect">
            <a:avLst/>
          </a:prstGeom>
          <a:noFill/>
        </p:spPr>
        <p:txBody>
          <a:bodyPr wrap="square" rtlCol="0">
            <a:spAutoFit/>
          </a:bodyPr>
          <a:lstStyle/>
          <a:p>
            <a:r>
              <a:rPr lang="en-US" sz="1400" b="1" dirty="0" smtClean="0"/>
              <a:t>6 Income used to maintain toilets and biogas factory</a:t>
            </a:r>
            <a:endParaRPr lang="en-US" sz="1400" b="1" dirty="0"/>
          </a:p>
        </p:txBody>
      </p:sp>
      <p:pic>
        <p:nvPicPr>
          <p:cNvPr id="19" name="Picture 18"/>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7694703" y="4102106"/>
            <a:ext cx="923356" cy="923356"/>
          </a:xfrm>
          <a:prstGeom prst="rect">
            <a:avLst/>
          </a:prstGeom>
        </p:spPr>
      </p:pic>
      <p:pic>
        <p:nvPicPr>
          <p:cNvPr id="20" name="Picture 19"/>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7837713" y="2070825"/>
            <a:ext cx="616363" cy="760181"/>
          </a:xfrm>
          <a:prstGeom prst="rect">
            <a:avLst/>
          </a:prstGeom>
        </p:spPr>
      </p:pic>
    </p:spTree>
    <p:extLst>
      <p:ext uri="{BB962C8B-B14F-4D97-AF65-F5344CB8AC3E}">
        <p14:creationId xmlns:p14="http://schemas.microsoft.com/office/powerpoint/2010/main" val="3686243408"/>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p:cNvSpPr txBox="1"/>
          <p:nvPr/>
        </p:nvSpPr>
        <p:spPr>
          <a:xfrm>
            <a:off x="315310" y="706907"/>
            <a:ext cx="3928078" cy="2369880"/>
          </a:xfrm>
          <a:prstGeom prst="rect">
            <a:avLst/>
          </a:prstGeom>
          <a:noFill/>
        </p:spPr>
        <p:txBody>
          <a:bodyPr wrap="square" rtlCol="0">
            <a:spAutoFit/>
          </a:bodyPr>
          <a:lstStyle/>
          <a:p>
            <a:r>
              <a:rPr lang="en-US" b="1" dirty="0" smtClean="0"/>
              <a:t>Facts</a:t>
            </a:r>
            <a:endParaRPr lang="en-GB" sz="1400" dirty="0">
              <a:latin typeface="Arial" panose="020B0604020202020204" pitchFamily="34" charset="0"/>
              <a:cs typeface="Arial" panose="020B0604020202020204" pitchFamily="34" charset="0"/>
            </a:endParaRPr>
          </a:p>
          <a:p>
            <a:r>
              <a:rPr lang="en-GB" sz="1400" dirty="0">
                <a:latin typeface="Arial" panose="020B0604020202020204" pitchFamily="34" charset="0"/>
                <a:cs typeface="Arial" panose="020B0604020202020204" pitchFamily="34" charset="0"/>
              </a:rPr>
              <a:t>Feedstock: human waste, faeces and urine</a:t>
            </a:r>
          </a:p>
          <a:p>
            <a:r>
              <a:rPr lang="en-GB" sz="1400" dirty="0">
                <a:latin typeface="Arial" panose="020B0604020202020204" pitchFamily="34" charset="0"/>
                <a:cs typeface="Arial" panose="020B0604020202020204" pitchFamily="34" charset="0"/>
              </a:rPr>
              <a:t>Powers: water filtration system</a:t>
            </a:r>
          </a:p>
          <a:p>
            <a:r>
              <a:rPr lang="en-GB" sz="1400" dirty="0">
                <a:latin typeface="Arial" panose="020B0604020202020204" pitchFamily="34" charset="0"/>
                <a:cs typeface="Arial" panose="020B0604020202020204" pitchFamily="34" charset="0"/>
              </a:rPr>
              <a:t>Cost: £30,000 to build toilet block</a:t>
            </a:r>
          </a:p>
          <a:p>
            <a:r>
              <a:rPr lang="en-GB" sz="1400" b="1" dirty="0">
                <a:latin typeface="Arial" panose="020B0604020202020204" pitchFamily="34" charset="0"/>
                <a:cs typeface="Arial" panose="020B0604020202020204" pitchFamily="34" charset="0"/>
              </a:rPr>
              <a:t> </a:t>
            </a:r>
            <a:endParaRPr lang="en-GB" sz="1400" dirty="0">
              <a:latin typeface="Arial" panose="020B0604020202020204" pitchFamily="34" charset="0"/>
              <a:cs typeface="Arial" panose="020B0604020202020204" pitchFamily="34" charset="0"/>
            </a:endParaRPr>
          </a:p>
          <a:p>
            <a:r>
              <a:rPr lang="en-US" b="1" dirty="0" smtClean="0"/>
              <a:t>Find out more</a:t>
            </a:r>
          </a:p>
          <a:p>
            <a:r>
              <a:rPr lang="en-GB" sz="1400" dirty="0" smtClean="0">
                <a:latin typeface="Arial" panose="020B0604020202020204" pitchFamily="34" charset="0"/>
                <a:cs typeface="Arial" panose="020B0604020202020204" pitchFamily="34" charset="0"/>
              </a:rPr>
              <a:t>You can find videos and more information on </a:t>
            </a:r>
            <a:r>
              <a:rPr lang="en-GB" sz="1400" u="sng" dirty="0" smtClean="0">
                <a:latin typeface="Arial" panose="020B0604020202020204" pitchFamily="34" charset="0"/>
                <a:cs typeface="Arial" panose="020B0604020202020204" pitchFamily="34" charset="0"/>
                <a:hlinkClick r:id="rId2"/>
              </a:rPr>
              <a:t>www.sanrights.org</a:t>
            </a:r>
            <a:r>
              <a:rPr lang="en-GB" sz="1400" dirty="0" smtClean="0">
                <a:latin typeface="Arial" panose="020B0604020202020204" pitchFamily="34" charset="0"/>
                <a:cs typeface="Arial" panose="020B0604020202020204" pitchFamily="34" charset="0"/>
              </a:rPr>
              <a:t>, one of the organisations who build these toilet blocks.</a:t>
            </a:r>
          </a:p>
          <a:p>
            <a:endParaRPr lang="en-GB" sz="1400" dirty="0">
              <a:latin typeface="Arial" panose="020B0604020202020204" pitchFamily="34" charset="0"/>
              <a:cs typeface="Arial" panose="020B0604020202020204" pitchFamily="34" charset="0"/>
            </a:endParaRPr>
          </a:p>
        </p:txBody>
      </p:sp>
      <p:sp>
        <p:nvSpPr>
          <p:cNvPr id="7" name="TextBox 6"/>
          <p:cNvSpPr txBox="1"/>
          <p:nvPr/>
        </p:nvSpPr>
        <p:spPr>
          <a:xfrm>
            <a:off x="315308" y="245242"/>
            <a:ext cx="7522405" cy="461665"/>
          </a:xfrm>
          <a:prstGeom prst="rect">
            <a:avLst/>
          </a:prstGeom>
          <a:noFill/>
        </p:spPr>
        <p:txBody>
          <a:bodyPr wrap="square" rtlCol="0">
            <a:spAutoFit/>
          </a:bodyPr>
          <a:lstStyle/>
          <a:p>
            <a:r>
              <a:rPr lang="en-US" sz="2400" dirty="0" smtClean="0">
                <a:solidFill>
                  <a:schemeClr val="tx2"/>
                </a:solidFill>
              </a:rPr>
              <a:t>Biogas Case Study 2</a:t>
            </a:r>
            <a:endParaRPr lang="en-US" sz="2400" b="1" dirty="0"/>
          </a:p>
        </p:txBody>
      </p:sp>
      <p:pic>
        <p:nvPicPr>
          <p:cNvPr id="6" name="Picture 5" descr="SP-GSC Logo Corner.png"/>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0" y="3764154"/>
            <a:ext cx="4572000" cy="1379346"/>
          </a:xfrm>
          <a:prstGeom prst="rect">
            <a:avLst/>
          </a:prstGeom>
        </p:spPr>
      </p:pic>
      <p:pic>
        <p:nvPicPr>
          <p:cNvPr id="12" name="Picture 11" descr="shutterstock_652765948.eps"/>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741737" y="0"/>
            <a:ext cx="6429375" cy="5143500"/>
          </a:xfrm>
          <a:prstGeom prst="rect">
            <a:avLst/>
          </a:prstGeom>
        </p:spPr>
      </p:pic>
    </p:spTree>
    <p:extLst>
      <p:ext uri="{BB962C8B-B14F-4D97-AF65-F5344CB8AC3E}">
        <p14:creationId xmlns:p14="http://schemas.microsoft.com/office/powerpoint/2010/main" val="285242163"/>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p:cNvSpPr txBox="1"/>
          <p:nvPr/>
        </p:nvSpPr>
        <p:spPr>
          <a:xfrm>
            <a:off x="315310" y="706907"/>
            <a:ext cx="4156904" cy="2954655"/>
          </a:xfrm>
          <a:prstGeom prst="rect">
            <a:avLst/>
          </a:prstGeom>
          <a:noFill/>
        </p:spPr>
        <p:txBody>
          <a:bodyPr wrap="square" rtlCol="0">
            <a:spAutoFit/>
          </a:bodyPr>
          <a:lstStyle/>
          <a:p>
            <a:r>
              <a:rPr lang="en-US" b="1" dirty="0" smtClean="0"/>
              <a:t>The idea</a:t>
            </a:r>
            <a:endParaRPr lang="en-GB" sz="1400" dirty="0">
              <a:latin typeface="Arial" panose="020B0604020202020204" pitchFamily="34" charset="0"/>
              <a:cs typeface="Arial" panose="020B0604020202020204" pitchFamily="34" charset="0"/>
            </a:endParaRPr>
          </a:p>
          <a:p>
            <a:r>
              <a:rPr lang="en-US" sz="1400" dirty="0">
                <a:latin typeface="Arial" panose="020B0604020202020204" pitchFamily="34" charset="0"/>
                <a:cs typeface="Arial" panose="020B0604020202020204" pitchFamily="34" charset="0"/>
              </a:rPr>
              <a:t>Dairy farms produce a lot of waste material, from sawdust for bedding animals over winter, to cow pats from the cows themselves. Many farms spread cow </a:t>
            </a:r>
            <a:r>
              <a:rPr lang="en-US" sz="1400" dirty="0" smtClean="0">
                <a:latin typeface="Arial" panose="020B0604020202020204" pitchFamily="34" charset="0"/>
                <a:cs typeface="Arial" panose="020B0604020202020204" pitchFamily="34" charset="0"/>
              </a:rPr>
              <a:t>manure </a:t>
            </a:r>
            <a:r>
              <a:rPr lang="en-US" sz="1400" dirty="0">
                <a:latin typeface="Arial" panose="020B0604020202020204" pitchFamily="34" charset="0"/>
                <a:cs typeface="Arial" panose="020B0604020202020204" pitchFamily="34" charset="0"/>
              </a:rPr>
              <a:t>over their fields to </a:t>
            </a:r>
            <a:r>
              <a:rPr lang="en-US" sz="1400" dirty="0" err="1">
                <a:latin typeface="Arial" panose="020B0604020202020204" pitchFamily="34" charset="0"/>
                <a:cs typeface="Arial" panose="020B0604020202020204" pitchFamily="34" charset="0"/>
              </a:rPr>
              <a:t>fertilise</a:t>
            </a:r>
            <a:r>
              <a:rPr lang="en-US" sz="1400" dirty="0">
                <a:latin typeface="Arial" panose="020B0604020202020204" pitchFamily="34" charset="0"/>
                <a:cs typeface="Arial" panose="020B0604020202020204" pitchFamily="34" charset="0"/>
              </a:rPr>
              <a:t> the soil and encourage </a:t>
            </a:r>
            <a:r>
              <a:rPr lang="en-US" sz="1400" dirty="0" smtClean="0">
                <a:latin typeface="Arial" panose="020B0604020202020204" pitchFamily="34" charset="0"/>
                <a:cs typeface="Arial" panose="020B0604020202020204" pitchFamily="34" charset="0"/>
              </a:rPr>
              <a:t>regrowth of grass after </a:t>
            </a:r>
            <a:r>
              <a:rPr lang="en-US" sz="1400" dirty="0">
                <a:latin typeface="Arial" panose="020B0604020202020204" pitchFamily="34" charset="0"/>
                <a:cs typeface="Arial" panose="020B0604020202020204" pitchFamily="34" charset="0"/>
              </a:rPr>
              <a:t>winter, to feed their cows </a:t>
            </a:r>
            <a:r>
              <a:rPr lang="en-US" sz="1400" dirty="0" smtClean="0">
                <a:latin typeface="Arial" panose="020B0604020202020204" pitchFamily="34" charset="0"/>
                <a:cs typeface="Arial" panose="020B0604020202020204" pitchFamily="34" charset="0"/>
              </a:rPr>
              <a:t>over the </a:t>
            </a:r>
            <a:r>
              <a:rPr lang="en-US" sz="1400" dirty="0">
                <a:latin typeface="Arial" panose="020B0604020202020204" pitchFamily="34" charset="0"/>
                <a:cs typeface="Arial" panose="020B0604020202020204" pitchFamily="34" charset="0"/>
              </a:rPr>
              <a:t>summer. </a:t>
            </a:r>
            <a:endParaRPr lang="en-US" sz="1400" dirty="0" smtClean="0">
              <a:latin typeface="Arial" panose="020B0604020202020204" pitchFamily="34" charset="0"/>
              <a:cs typeface="Arial" panose="020B0604020202020204" pitchFamily="34" charset="0"/>
            </a:endParaRPr>
          </a:p>
          <a:p>
            <a:endParaRPr lang="en-US" sz="1400" dirty="0">
              <a:latin typeface="Arial" panose="020B0604020202020204" pitchFamily="34" charset="0"/>
              <a:cs typeface="Arial" panose="020B0604020202020204" pitchFamily="34" charset="0"/>
            </a:endParaRPr>
          </a:p>
          <a:p>
            <a:r>
              <a:rPr lang="en-US" sz="1400" dirty="0" smtClean="0">
                <a:latin typeface="Arial" panose="020B0604020202020204" pitchFamily="34" charset="0"/>
                <a:cs typeface="Arial" panose="020B0604020202020204" pitchFamily="34" charset="0"/>
              </a:rPr>
              <a:t>By </a:t>
            </a:r>
            <a:r>
              <a:rPr lang="en-US" sz="1400" dirty="0">
                <a:latin typeface="Arial" panose="020B0604020202020204" pitchFamily="34" charset="0"/>
                <a:cs typeface="Arial" panose="020B0604020202020204" pitchFamily="34" charset="0"/>
              </a:rPr>
              <a:t>setting up a biogas plant on their farm, the </a:t>
            </a:r>
            <a:r>
              <a:rPr lang="en-US" sz="1400" dirty="0" err="1">
                <a:latin typeface="Arial" panose="020B0604020202020204" pitchFamily="34" charset="0"/>
                <a:cs typeface="Arial" panose="020B0604020202020204" pitchFamily="34" charset="0"/>
              </a:rPr>
              <a:t>Bowhill</a:t>
            </a:r>
            <a:r>
              <a:rPr lang="en-US" sz="1400" dirty="0">
                <a:latin typeface="Arial" panose="020B0604020202020204" pitchFamily="34" charset="0"/>
                <a:cs typeface="Arial" panose="020B0604020202020204" pitchFamily="34" charset="0"/>
              </a:rPr>
              <a:t> estate is planning to use this cow manure and sawdust to produce biogas and an improved </a:t>
            </a:r>
            <a:r>
              <a:rPr lang="en-US" sz="1400" dirty="0" err="1">
                <a:latin typeface="Arial" panose="020B0604020202020204" pitchFamily="34" charset="0"/>
                <a:cs typeface="Arial" panose="020B0604020202020204" pitchFamily="34" charset="0"/>
              </a:rPr>
              <a:t>fertiliser</a:t>
            </a:r>
            <a:r>
              <a:rPr lang="en-US" sz="1400" dirty="0">
                <a:latin typeface="Arial" panose="020B0604020202020204" pitchFamily="34" charset="0"/>
                <a:cs typeface="Arial" panose="020B0604020202020204" pitchFamily="34" charset="0"/>
              </a:rPr>
              <a:t>. </a:t>
            </a:r>
            <a:endParaRPr lang="en-GB" sz="1400" dirty="0">
              <a:latin typeface="Arial" panose="020B0604020202020204" pitchFamily="34" charset="0"/>
              <a:cs typeface="Arial" panose="020B0604020202020204" pitchFamily="34" charset="0"/>
            </a:endParaRPr>
          </a:p>
          <a:p>
            <a:endParaRPr lang="en-GB" sz="1400" dirty="0">
              <a:latin typeface="Arial" panose="020B0604020202020204" pitchFamily="34" charset="0"/>
              <a:cs typeface="Arial" panose="020B0604020202020204" pitchFamily="34" charset="0"/>
            </a:endParaRPr>
          </a:p>
        </p:txBody>
      </p:sp>
      <p:sp>
        <p:nvSpPr>
          <p:cNvPr id="8" name="TextBox 7"/>
          <p:cNvSpPr txBox="1"/>
          <p:nvPr/>
        </p:nvSpPr>
        <p:spPr>
          <a:xfrm>
            <a:off x="315308" y="245242"/>
            <a:ext cx="8520263" cy="461665"/>
          </a:xfrm>
          <a:prstGeom prst="rect">
            <a:avLst/>
          </a:prstGeom>
          <a:noFill/>
        </p:spPr>
        <p:txBody>
          <a:bodyPr wrap="square" rtlCol="0">
            <a:spAutoFit/>
          </a:bodyPr>
          <a:lstStyle/>
          <a:p>
            <a:r>
              <a:rPr lang="en-US" sz="2400" dirty="0" smtClean="0">
                <a:solidFill>
                  <a:schemeClr val="tx2"/>
                </a:solidFill>
              </a:rPr>
              <a:t>Biogas Case Study 3: </a:t>
            </a:r>
            <a:r>
              <a:rPr lang="en-US" sz="2400" dirty="0" smtClean="0"/>
              <a:t>From Dirty to Clean Energy in England</a:t>
            </a:r>
            <a:endParaRPr lang="en-US" sz="2400" b="1" dirty="0"/>
          </a:p>
        </p:txBody>
      </p:sp>
      <p:pic>
        <p:nvPicPr>
          <p:cNvPr id="5" name="Picture 4" descr="SP-GSC Logo Corner.png"/>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0" y="3764154"/>
            <a:ext cx="4572000" cy="1379346"/>
          </a:xfrm>
          <a:prstGeom prst="rect">
            <a:avLst/>
          </a:prstGeom>
        </p:spPr>
      </p:pic>
      <p:pic>
        <p:nvPicPr>
          <p:cNvPr id="6" name="Picture 5"/>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807678" y="1093229"/>
            <a:ext cx="4053987" cy="2702658"/>
          </a:xfrm>
          <a:prstGeom prst="rect">
            <a:avLst/>
          </a:prstGeom>
        </p:spPr>
      </p:pic>
    </p:spTree>
    <p:extLst>
      <p:ext uri="{BB962C8B-B14F-4D97-AF65-F5344CB8AC3E}">
        <p14:creationId xmlns:p14="http://schemas.microsoft.com/office/powerpoint/2010/main" val="2551944547"/>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p:cNvSpPr txBox="1"/>
          <p:nvPr/>
        </p:nvSpPr>
        <p:spPr>
          <a:xfrm>
            <a:off x="315309" y="706907"/>
            <a:ext cx="4688491" cy="3370153"/>
          </a:xfrm>
          <a:prstGeom prst="rect">
            <a:avLst/>
          </a:prstGeom>
          <a:noFill/>
        </p:spPr>
        <p:txBody>
          <a:bodyPr wrap="square" rtlCol="0">
            <a:spAutoFit/>
          </a:bodyPr>
          <a:lstStyle/>
          <a:p>
            <a:r>
              <a:rPr lang="en-US" b="1" dirty="0" smtClean="0"/>
              <a:t>How does it work?</a:t>
            </a:r>
            <a:endParaRPr lang="en-GB" sz="1400" dirty="0">
              <a:latin typeface="Arial" panose="020B0604020202020204" pitchFamily="34" charset="0"/>
              <a:cs typeface="Arial" panose="020B0604020202020204" pitchFamily="34" charset="0"/>
            </a:endParaRPr>
          </a:p>
          <a:p>
            <a:pPr marL="342900" indent="-342900">
              <a:buFont typeface="+mj-lt"/>
              <a:buAutoNum type="arabicPeriod"/>
            </a:pPr>
            <a:r>
              <a:rPr lang="en-US" sz="1300" dirty="0">
                <a:latin typeface="Arial" panose="020B0604020202020204" pitchFamily="34" charset="0"/>
                <a:cs typeface="Arial" panose="020B0604020202020204" pitchFamily="34" charset="0"/>
              </a:rPr>
              <a:t>Cows living in sheds produce waste (called slurry), </a:t>
            </a:r>
            <a:r>
              <a:rPr lang="en-US" sz="1300" dirty="0" smtClean="0">
                <a:latin typeface="Arial" panose="020B0604020202020204" pitchFamily="34" charset="0"/>
                <a:cs typeface="Arial" panose="020B0604020202020204" pitchFamily="34" charset="0"/>
              </a:rPr>
              <a:t/>
            </a:r>
            <a:br>
              <a:rPr lang="en-US" sz="1300" dirty="0" smtClean="0">
                <a:latin typeface="Arial" panose="020B0604020202020204" pitchFamily="34" charset="0"/>
                <a:cs typeface="Arial" panose="020B0604020202020204" pitchFamily="34" charset="0"/>
              </a:rPr>
            </a:br>
            <a:r>
              <a:rPr lang="en-US" sz="1300" dirty="0" smtClean="0">
                <a:latin typeface="Arial" panose="020B0604020202020204" pitchFamily="34" charset="0"/>
                <a:cs typeface="Arial" panose="020B0604020202020204" pitchFamily="34" charset="0"/>
              </a:rPr>
              <a:t>which </a:t>
            </a:r>
            <a:r>
              <a:rPr lang="en-US" sz="1300" dirty="0">
                <a:latin typeface="Arial" panose="020B0604020202020204" pitchFamily="34" charset="0"/>
                <a:cs typeface="Arial" panose="020B0604020202020204" pitchFamily="34" charset="0"/>
              </a:rPr>
              <a:t>is then collected up and added into the biogas digester tank.</a:t>
            </a:r>
          </a:p>
          <a:p>
            <a:pPr marL="342900" indent="-342900">
              <a:buFont typeface="+mj-lt"/>
              <a:buAutoNum type="arabicPeriod"/>
            </a:pPr>
            <a:r>
              <a:rPr lang="en-US" sz="1300" dirty="0">
                <a:latin typeface="Arial" panose="020B0604020202020204" pitchFamily="34" charset="0"/>
                <a:cs typeface="Arial" panose="020B0604020202020204" pitchFamily="34" charset="0"/>
              </a:rPr>
              <a:t>The slurry is then heated to 50</a:t>
            </a:r>
            <a:r>
              <a:rPr lang="en-US" sz="1300" baseline="30000" dirty="0">
                <a:latin typeface="Arial" panose="020B0604020202020204" pitchFamily="34" charset="0"/>
                <a:cs typeface="Arial" panose="020B0604020202020204" pitchFamily="34" charset="0"/>
              </a:rPr>
              <a:t>o</a:t>
            </a:r>
            <a:r>
              <a:rPr lang="en-US" sz="1300" dirty="0">
                <a:latin typeface="Arial" panose="020B0604020202020204" pitchFamily="34" charset="0"/>
                <a:cs typeface="Arial" panose="020B0604020202020204" pitchFamily="34" charset="0"/>
              </a:rPr>
              <a:t>C to help </a:t>
            </a:r>
            <a:r>
              <a:rPr lang="en-US" sz="1300" dirty="0" smtClean="0">
                <a:latin typeface="Arial" panose="020B0604020202020204" pitchFamily="34" charset="0"/>
                <a:cs typeface="Arial" panose="020B0604020202020204" pitchFamily="34" charset="0"/>
              </a:rPr>
              <a:t>the </a:t>
            </a:r>
            <a:r>
              <a:rPr lang="en-US" sz="1300" dirty="0">
                <a:latin typeface="Arial" panose="020B0604020202020204" pitchFamily="34" charset="0"/>
                <a:cs typeface="Arial" panose="020B0604020202020204" pitchFamily="34" charset="0"/>
              </a:rPr>
              <a:t>bacteria produce biogas over the next </a:t>
            </a:r>
            <a:r>
              <a:rPr lang="en-US" sz="1300" dirty="0" smtClean="0">
                <a:latin typeface="Arial" panose="020B0604020202020204" pitchFamily="34" charset="0"/>
                <a:cs typeface="Arial" panose="020B0604020202020204" pitchFamily="34" charset="0"/>
              </a:rPr>
              <a:t>60 </a:t>
            </a:r>
            <a:r>
              <a:rPr lang="en-US" sz="1300" dirty="0">
                <a:latin typeface="Arial" panose="020B0604020202020204" pitchFamily="34" charset="0"/>
                <a:cs typeface="Arial" panose="020B0604020202020204" pitchFamily="34" charset="0"/>
              </a:rPr>
              <a:t>days.</a:t>
            </a:r>
          </a:p>
          <a:p>
            <a:pPr marL="628650" lvl="1" indent="-171450">
              <a:buFont typeface="Arial" panose="020B0604020202020204" pitchFamily="34" charset="0"/>
              <a:buChar char="•"/>
            </a:pPr>
            <a:r>
              <a:rPr lang="en-US" sz="1100" dirty="0">
                <a:latin typeface="Arial" panose="020B0604020202020204" pitchFamily="34" charset="0"/>
                <a:cs typeface="Arial" panose="020B0604020202020204" pitchFamily="34" charset="0"/>
              </a:rPr>
              <a:t>The biogas is used to generate electricity. Some of this electricity is used to power the biogas plant, and the rest is sold back to the national grid and distributed to homes in the local area.</a:t>
            </a:r>
          </a:p>
          <a:p>
            <a:pPr marL="342900" indent="-342900">
              <a:buFont typeface="+mj-lt"/>
              <a:buAutoNum type="arabicPeriod"/>
            </a:pPr>
            <a:r>
              <a:rPr lang="en-US" sz="1300" dirty="0">
                <a:latin typeface="Arial" panose="020B0604020202020204" pitchFamily="34" charset="0"/>
                <a:cs typeface="Arial" panose="020B0604020202020204" pitchFamily="34" charset="0"/>
              </a:rPr>
              <a:t>The slurry is then passed into a second digester where </a:t>
            </a:r>
            <a:r>
              <a:rPr lang="en-US" sz="1300" dirty="0" smtClean="0">
                <a:latin typeface="Arial" panose="020B0604020202020204" pitchFamily="34" charset="0"/>
                <a:cs typeface="Arial" panose="020B0604020202020204" pitchFamily="34" charset="0"/>
              </a:rPr>
              <a:t/>
            </a:r>
            <a:br>
              <a:rPr lang="en-US" sz="1300" dirty="0" smtClean="0">
                <a:latin typeface="Arial" panose="020B0604020202020204" pitchFamily="34" charset="0"/>
                <a:cs typeface="Arial" panose="020B0604020202020204" pitchFamily="34" charset="0"/>
              </a:rPr>
            </a:br>
            <a:r>
              <a:rPr lang="en-US" sz="1300" dirty="0" smtClean="0">
                <a:latin typeface="Arial" panose="020B0604020202020204" pitchFamily="34" charset="0"/>
                <a:cs typeface="Arial" panose="020B0604020202020204" pitchFamily="34" charset="0"/>
              </a:rPr>
              <a:t>it </a:t>
            </a:r>
            <a:r>
              <a:rPr lang="en-US" sz="1300" dirty="0">
                <a:latin typeface="Arial" panose="020B0604020202020204" pitchFamily="34" charset="0"/>
                <a:cs typeface="Arial" panose="020B0604020202020204" pitchFamily="34" charset="0"/>
              </a:rPr>
              <a:t>spends 100 days decomposing into a </a:t>
            </a:r>
            <a:r>
              <a:rPr lang="en-US" sz="1300" dirty="0" smtClean="0">
                <a:latin typeface="Arial" panose="020B0604020202020204" pitchFamily="34" charset="0"/>
                <a:cs typeface="Arial" panose="020B0604020202020204" pitchFamily="34" charset="0"/>
              </a:rPr>
              <a:t>rich, </a:t>
            </a:r>
            <a:r>
              <a:rPr lang="en-US" sz="1300" dirty="0" err="1">
                <a:latin typeface="Arial" panose="020B0604020202020204" pitchFamily="34" charset="0"/>
                <a:cs typeface="Arial" panose="020B0604020202020204" pitchFamily="34" charset="0"/>
              </a:rPr>
              <a:t>odour</a:t>
            </a:r>
            <a:r>
              <a:rPr lang="en-US" sz="1300" dirty="0">
                <a:latin typeface="Arial" panose="020B0604020202020204" pitchFamily="34" charset="0"/>
                <a:cs typeface="Arial" panose="020B0604020202020204" pitchFamily="34" charset="0"/>
              </a:rPr>
              <a:t>-free </a:t>
            </a:r>
            <a:r>
              <a:rPr lang="en-US" sz="1300" dirty="0" err="1" smtClean="0">
                <a:latin typeface="Arial" panose="020B0604020202020204" pitchFamily="34" charset="0"/>
                <a:cs typeface="Arial" panose="020B0604020202020204" pitchFamily="34" charset="0"/>
              </a:rPr>
              <a:t>fertiliser</a:t>
            </a:r>
            <a:r>
              <a:rPr lang="en-US" sz="1300" dirty="0">
                <a:latin typeface="Arial" panose="020B0604020202020204" pitchFamily="34" charset="0"/>
                <a:cs typeface="Arial" panose="020B0604020202020204" pitchFamily="34" charset="0"/>
              </a:rPr>
              <a:t>.</a:t>
            </a:r>
          </a:p>
          <a:p>
            <a:pPr marL="628650" lvl="1" indent="-171450">
              <a:buFont typeface="Arial" panose="020B0604020202020204" pitchFamily="34" charset="0"/>
              <a:buChar char="•"/>
            </a:pPr>
            <a:r>
              <a:rPr lang="en-US" sz="1100" dirty="0">
                <a:latin typeface="Arial" panose="020B0604020202020204" pitchFamily="34" charset="0"/>
                <a:cs typeface="Arial" panose="020B0604020202020204" pitchFamily="34" charset="0"/>
              </a:rPr>
              <a:t>The fertilizer is spread on estate’s fields, encouraging the crops to grow stronger and faster, and providing better food for the cows.</a:t>
            </a:r>
          </a:p>
          <a:p>
            <a:endParaRPr lang="en-GB" sz="1400" dirty="0">
              <a:latin typeface="Arial" panose="020B0604020202020204" pitchFamily="34" charset="0"/>
              <a:cs typeface="Arial" panose="020B0604020202020204" pitchFamily="34" charset="0"/>
            </a:endParaRPr>
          </a:p>
        </p:txBody>
      </p:sp>
      <p:sp>
        <p:nvSpPr>
          <p:cNvPr id="8" name="TextBox 7"/>
          <p:cNvSpPr txBox="1"/>
          <p:nvPr/>
        </p:nvSpPr>
        <p:spPr>
          <a:xfrm>
            <a:off x="315308" y="245242"/>
            <a:ext cx="8520263" cy="461665"/>
          </a:xfrm>
          <a:prstGeom prst="rect">
            <a:avLst/>
          </a:prstGeom>
          <a:noFill/>
        </p:spPr>
        <p:txBody>
          <a:bodyPr wrap="square" rtlCol="0">
            <a:spAutoFit/>
          </a:bodyPr>
          <a:lstStyle/>
          <a:p>
            <a:r>
              <a:rPr lang="en-US" sz="2400" dirty="0" smtClean="0">
                <a:solidFill>
                  <a:schemeClr val="tx2"/>
                </a:solidFill>
              </a:rPr>
              <a:t>Biogas Case Study 3</a:t>
            </a:r>
            <a:endParaRPr lang="en-US" sz="2400" b="1" dirty="0"/>
          </a:p>
        </p:txBody>
      </p:sp>
      <p:pic>
        <p:nvPicPr>
          <p:cNvPr id="5" name="Picture 4" descr="bacteria.jpg"/>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6840993" y="1919060"/>
            <a:ext cx="979228" cy="926962"/>
          </a:xfrm>
          <a:prstGeom prst="rect">
            <a:avLst/>
          </a:prstGeom>
        </p:spPr>
      </p:pic>
      <p:sp>
        <p:nvSpPr>
          <p:cNvPr id="6" name="Right Arrow 5"/>
          <p:cNvSpPr/>
          <p:nvPr/>
        </p:nvSpPr>
        <p:spPr>
          <a:xfrm rot="5400000">
            <a:off x="7131669" y="1553774"/>
            <a:ext cx="402147" cy="328425"/>
          </a:xfrm>
          <a:prstGeom prst="right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 name="Picture 1" descr="cow manure.jpg"/>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657386" y="376448"/>
            <a:ext cx="1451570" cy="967714"/>
          </a:xfrm>
          <a:prstGeom prst="rect">
            <a:avLst/>
          </a:prstGeom>
        </p:spPr>
      </p:pic>
      <p:sp>
        <p:nvSpPr>
          <p:cNvPr id="7" name="TextBox 6"/>
          <p:cNvSpPr txBox="1"/>
          <p:nvPr/>
        </p:nvSpPr>
        <p:spPr>
          <a:xfrm>
            <a:off x="6657386" y="610947"/>
            <a:ext cx="1451570" cy="523220"/>
          </a:xfrm>
          <a:prstGeom prst="rect">
            <a:avLst/>
          </a:prstGeom>
          <a:noFill/>
        </p:spPr>
        <p:txBody>
          <a:bodyPr wrap="square" rtlCol="0">
            <a:spAutoFit/>
          </a:bodyPr>
          <a:lstStyle/>
          <a:p>
            <a:pPr algn="ctr"/>
            <a:r>
              <a:rPr lang="en-US" sz="1400" b="1" dirty="0" smtClean="0">
                <a:solidFill>
                  <a:schemeClr val="bg1"/>
                </a:solidFill>
              </a:rPr>
              <a:t>Cow manure</a:t>
            </a:r>
            <a:br>
              <a:rPr lang="en-US" sz="1400" b="1" dirty="0" smtClean="0">
                <a:solidFill>
                  <a:schemeClr val="bg1"/>
                </a:solidFill>
              </a:rPr>
            </a:br>
            <a:r>
              <a:rPr lang="en-US" sz="1400" b="1" dirty="0" smtClean="0">
                <a:solidFill>
                  <a:schemeClr val="bg1"/>
                </a:solidFill>
              </a:rPr>
              <a:t>(slurry)</a:t>
            </a:r>
            <a:endParaRPr lang="en-US" sz="1400" b="1" dirty="0">
              <a:solidFill>
                <a:schemeClr val="bg1"/>
              </a:solidFill>
            </a:endParaRPr>
          </a:p>
        </p:txBody>
      </p:sp>
      <p:sp>
        <p:nvSpPr>
          <p:cNvPr id="11" name="Right Arrow 10"/>
          <p:cNvSpPr/>
          <p:nvPr/>
        </p:nvSpPr>
        <p:spPr>
          <a:xfrm rot="5400000">
            <a:off x="7131669" y="3219934"/>
            <a:ext cx="402147" cy="328425"/>
          </a:xfrm>
          <a:prstGeom prst="right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Box 11"/>
          <p:cNvSpPr txBox="1"/>
          <p:nvPr/>
        </p:nvSpPr>
        <p:spPr>
          <a:xfrm>
            <a:off x="5867843" y="2201961"/>
            <a:ext cx="982652" cy="307777"/>
          </a:xfrm>
          <a:prstGeom prst="rect">
            <a:avLst/>
          </a:prstGeom>
          <a:noFill/>
        </p:spPr>
        <p:txBody>
          <a:bodyPr wrap="square" rtlCol="0">
            <a:spAutoFit/>
          </a:bodyPr>
          <a:lstStyle/>
          <a:p>
            <a:r>
              <a:rPr lang="en-US" sz="1400" b="1" dirty="0" smtClean="0"/>
              <a:t>Bacteria</a:t>
            </a:r>
            <a:endParaRPr lang="en-US" sz="1400" b="1" dirty="0"/>
          </a:p>
        </p:txBody>
      </p:sp>
      <p:sp>
        <p:nvSpPr>
          <p:cNvPr id="13" name="TextBox 12"/>
          <p:cNvSpPr txBox="1"/>
          <p:nvPr/>
        </p:nvSpPr>
        <p:spPr>
          <a:xfrm>
            <a:off x="6973384" y="2772605"/>
            <a:ext cx="873805" cy="307777"/>
          </a:xfrm>
          <a:prstGeom prst="rect">
            <a:avLst/>
          </a:prstGeom>
          <a:noFill/>
        </p:spPr>
        <p:txBody>
          <a:bodyPr wrap="square" rtlCol="0">
            <a:spAutoFit/>
          </a:bodyPr>
          <a:lstStyle/>
          <a:p>
            <a:r>
              <a:rPr lang="en-US" sz="1400" b="1" dirty="0" smtClean="0"/>
              <a:t>Biogas</a:t>
            </a:r>
            <a:endParaRPr lang="en-US" sz="1400" b="1" dirty="0"/>
          </a:p>
        </p:txBody>
      </p:sp>
      <p:sp>
        <p:nvSpPr>
          <p:cNvPr id="14" name="TextBox 13"/>
          <p:cNvSpPr txBox="1"/>
          <p:nvPr/>
        </p:nvSpPr>
        <p:spPr>
          <a:xfrm>
            <a:off x="5753232" y="3183073"/>
            <a:ext cx="1110419" cy="307777"/>
          </a:xfrm>
          <a:prstGeom prst="rect">
            <a:avLst/>
          </a:prstGeom>
          <a:noFill/>
        </p:spPr>
        <p:txBody>
          <a:bodyPr wrap="square" rtlCol="0">
            <a:spAutoFit/>
          </a:bodyPr>
          <a:lstStyle/>
          <a:p>
            <a:pPr algn="ctr"/>
            <a:r>
              <a:rPr lang="en-US" sz="1400" b="1" dirty="0" smtClean="0"/>
              <a:t>Digester</a:t>
            </a:r>
            <a:endParaRPr lang="en-US" sz="1400" b="1" dirty="0"/>
          </a:p>
        </p:txBody>
      </p:sp>
      <p:sp>
        <p:nvSpPr>
          <p:cNvPr id="15" name="TextBox 14"/>
          <p:cNvSpPr txBox="1"/>
          <p:nvPr/>
        </p:nvSpPr>
        <p:spPr>
          <a:xfrm>
            <a:off x="7709040" y="3183073"/>
            <a:ext cx="1182234" cy="307777"/>
          </a:xfrm>
          <a:prstGeom prst="rect">
            <a:avLst/>
          </a:prstGeom>
          <a:noFill/>
        </p:spPr>
        <p:txBody>
          <a:bodyPr wrap="square" rtlCol="0">
            <a:spAutoFit/>
          </a:bodyPr>
          <a:lstStyle/>
          <a:p>
            <a:pPr algn="ctr"/>
            <a:r>
              <a:rPr lang="en-US" sz="1400" b="1" dirty="0" smtClean="0"/>
              <a:t>Generator</a:t>
            </a:r>
            <a:endParaRPr lang="en-US" sz="1400" b="1" dirty="0"/>
          </a:p>
        </p:txBody>
      </p:sp>
      <p:sp>
        <p:nvSpPr>
          <p:cNvPr id="16" name="TextBox 15"/>
          <p:cNvSpPr txBox="1"/>
          <p:nvPr/>
        </p:nvSpPr>
        <p:spPr>
          <a:xfrm>
            <a:off x="5632315" y="3931090"/>
            <a:ext cx="1451570" cy="523220"/>
          </a:xfrm>
          <a:prstGeom prst="rect">
            <a:avLst/>
          </a:prstGeom>
          <a:noFill/>
        </p:spPr>
        <p:txBody>
          <a:bodyPr wrap="square" rtlCol="0">
            <a:spAutoFit/>
          </a:bodyPr>
          <a:lstStyle/>
          <a:p>
            <a:pPr algn="ctr"/>
            <a:r>
              <a:rPr lang="en-US" sz="1400" b="1" dirty="0" smtClean="0">
                <a:solidFill>
                  <a:schemeClr val="bg1"/>
                </a:solidFill>
              </a:rPr>
              <a:t>Cow manure</a:t>
            </a:r>
            <a:br>
              <a:rPr lang="en-US" sz="1400" b="1" dirty="0" smtClean="0">
                <a:solidFill>
                  <a:schemeClr val="bg1"/>
                </a:solidFill>
              </a:rPr>
            </a:br>
            <a:r>
              <a:rPr lang="en-US" sz="1400" b="1" dirty="0" smtClean="0">
                <a:solidFill>
                  <a:schemeClr val="bg1"/>
                </a:solidFill>
              </a:rPr>
              <a:t>(slurry)</a:t>
            </a:r>
            <a:endParaRPr lang="en-US" sz="1400" b="1" dirty="0">
              <a:solidFill>
                <a:schemeClr val="bg1"/>
              </a:solidFill>
            </a:endParaRPr>
          </a:p>
        </p:txBody>
      </p:sp>
      <p:sp>
        <p:nvSpPr>
          <p:cNvPr id="3" name="Bent-Up Arrow 2"/>
          <p:cNvSpPr/>
          <p:nvPr/>
        </p:nvSpPr>
        <p:spPr>
          <a:xfrm rot="10800000">
            <a:off x="6194868" y="3562190"/>
            <a:ext cx="1063999" cy="427260"/>
          </a:xfrm>
          <a:prstGeom prst="bentUp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Bent-Up Arrow 16"/>
          <p:cNvSpPr/>
          <p:nvPr/>
        </p:nvSpPr>
        <p:spPr>
          <a:xfrm rot="10800000" flipH="1">
            <a:off x="7249795" y="3562190"/>
            <a:ext cx="1194787" cy="427260"/>
          </a:xfrm>
          <a:prstGeom prst="bentUp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descr="pylons.jpg"/>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7643937" y="4096904"/>
            <a:ext cx="1385486" cy="914420"/>
          </a:xfrm>
          <a:prstGeom prst="rect">
            <a:avLst/>
          </a:prstGeom>
        </p:spPr>
      </p:pic>
      <p:sp>
        <p:nvSpPr>
          <p:cNvPr id="18" name="TextBox 17"/>
          <p:cNvSpPr txBox="1"/>
          <p:nvPr/>
        </p:nvSpPr>
        <p:spPr>
          <a:xfrm>
            <a:off x="7643937" y="4459182"/>
            <a:ext cx="1385486" cy="307777"/>
          </a:xfrm>
          <a:prstGeom prst="rect">
            <a:avLst/>
          </a:prstGeom>
          <a:noFill/>
        </p:spPr>
        <p:txBody>
          <a:bodyPr wrap="square" rtlCol="0">
            <a:spAutoFit/>
          </a:bodyPr>
          <a:lstStyle/>
          <a:p>
            <a:pPr algn="ctr"/>
            <a:r>
              <a:rPr lang="en-US" sz="1400" b="1" dirty="0" smtClean="0">
                <a:solidFill>
                  <a:schemeClr val="bg1"/>
                </a:solidFill>
              </a:rPr>
              <a:t>Electricity</a:t>
            </a:r>
            <a:endParaRPr lang="en-US" sz="1400" b="1" dirty="0">
              <a:solidFill>
                <a:schemeClr val="bg1"/>
              </a:solidFill>
            </a:endParaRPr>
          </a:p>
        </p:txBody>
      </p:sp>
      <p:pic>
        <p:nvPicPr>
          <p:cNvPr id="19" name="Picture 18" descr="spreading fertilizer.jpg"/>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5740076" y="4117528"/>
            <a:ext cx="1385486" cy="893795"/>
          </a:xfrm>
          <a:prstGeom prst="rect">
            <a:avLst/>
          </a:prstGeom>
        </p:spPr>
      </p:pic>
      <p:sp>
        <p:nvSpPr>
          <p:cNvPr id="20" name="TextBox 19"/>
          <p:cNvSpPr txBox="1"/>
          <p:nvPr/>
        </p:nvSpPr>
        <p:spPr>
          <a:xfrm>
            <a:off x="5740076" y="4459182"/>
            <a:ext cx="1385486" cy="307777"/>
          </a:xfrm>
          <a:prstGeom prst="rect">
            <a:avLst/>
          </a:prstGeom>
          <a:noFill/>
        </p:spPr>
        <p:txBody>
          <a:bodyPr wrap="square" rtlCol="0">
            <a:spAutoFit/>
          </a:bodyPr>
          <a:lstStyle/>
          <a:p>
            <a:pPr algn="ctr"/>
            <a:r>
              <a:rPr lang="en-US" sz="1400" b="1" dirty="0" err="1" smtClean="0">
                <a:solidFill>
                  <a:schemeClr val="bg1"/>
                </a:solidFill>
              </a:rPr>
              <a:t>Fertiliser</a:t>
            </a:r>
            <a:endParaRPr lang="en-US" sz="1400" b="1" dirty="0">
              <a:solidFill>
                <a:schemeClr val="bg1"/>
              </a:solidFill>
            </a:endParaRPr>
          </a:p>
        </p:txBody>
      </p:sp>
      <p:pic>
        <p:nvPicPr>
          <p:cNvPr id="21" name="Picture 20" descr="SP-GSC Logo Corner.png"/>
          <p:cNvPicPr>
            <a:picLocks noChangeAspect="1"/>
          </p:cNvPicPr>
          <p:nvPr/>
        </p:nvPicPr>
        <p:blipFill rotWithShape="1">
          <a:blip r:embed="rId6" cstate="screen">
            <a:extLst>
              <a:ext uri="{28A0092B-C50C-407E-A947-70E740481C1C}">
                <a14:useLocalDpi xmlns:a14="http://schemas.microsoft.com/office/drawing/2010/main"/>
              </a:ext>
            </a:extLst>
          </a:blip>
          <a:srcRect/>
          <a:stretch/>
        </p:blipFill>
        <p:spPr>
          <a:xfrm>
            <a:off x="0" y="3764154"/>
            <a:ext cx="4572000" cy="1379346"/>
          </a:xfrm>
          <a:prstGeom prst="rect">
            <a:avLst/>
          </a:prstGeom>
        </p:spPr>
      </p:pic>
    </p:spTree>
    <p:extLst>
      <p:ext uri="{BB962C8B-B14F-4D97-AF65-F5344CB8AC3E}">
        <p14:creationId xmlns:p14="http://schemas.microsoft.com/office/powerpoint/2010/main" val="314476813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0" y="0"/>
            <a:ext cx="9144000" cy="5143500"/>
          </a:xfrm>
          <a:prstGeom prst="rect">
            <a:avLst/>
          </a:prstGeom>
        </p:spPr>
      </p:pic>
      <p:pic>
        <p:nvPicPr>
          <p:cNvPr id="6" name="Picture 5" descr="SL_RENEWABLE.png"/>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80744" y="2442308"/>
            <a:ext cx="1094864" cy="1094864"/>
          </a:xfrm>
          <a:prstGeom prst="rect">
            <a:avLst/>
          </a:prstGeom>
        </p:spPr>
      </p:pic>
      <p:pic>
        <p:nvPicPr>
          <p:cNvPr id="7" name="Picture 6" descr="SL_NON RENEWABLE.png"/>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751549" y="2444667"/>
            <a:ext cx="1120322" cy="1120322"/>
          </a:xfrm>
          <a:prstGeom prst="rect">
            <a:avLst/>
          </a:prstGeom>
        </p:spPr>
      </p:pic>
      <p:sp>
        <p:nvSpPr>
          <p:cNvPr id="8" name="Rounded Rectangle 7"/>
          <p:cNvSpPr/>
          <p:nvPr/>
        </p:nvSpPr>
        <p:spPr>
          <a:xfrm>
            <a:off x="-463870" y="312738"/>
            <a:ext cx="3931947" cy="1958163"/>
          </a:xfrm>
          <a:prstGeom prst="roundRect">
            <a:avLst/>
          </a:prstGeom>
          <a:solidFill>
            <a:schemeClr val="tx2">
              <a:alpha val="56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TextBox 8"/>
          <p:cNvSpPr txBox="1"/>
          <p:nvPr/>
        </p:nvSpPr>
        <p:spPr>
          <a:xfrm>
            <a:off x="165041" y="881903"/>
            <a:ext cx="3213741" cy="1200329"/>
          </a:xfrm>
          <a:prstGeom prst="rect">
            <a:avLst/>
          </a:prstGeom>
          <a:noFill/>
        </p:spPr>
        <p:txBody>
          <a:bodyPr wrap="square" rtlCol="0">
            <a:spAutoFit/>
          </a:bodyPr>
          <a:lstStyle/>
          <a:p>
            <a:r>
              <a:rPr lang="en-GB" dirty="0" smtClean="0">
                <a:solidFill>
                  <a:srgbClr val="FFFFFF"/>
                </a:solidFill>
                <a:latin typeface="Arial" panose="020B0604020202020204" pitchFamily="34" charset="0"/>
                <a:cs typeface="Arial" panose="020B0604020202020204" pitchFamily="34" charset="0"/>
              </a:rPr>
              <a:t>Match the image to the description of the energy source. Is this energy source renewable? Is it sustainable?</a:t>
            </a:r>
            <a:endParaRPr lang="en-US" dirty="0">
              <a:solidFill>
                <a:srgbClr val="FFFFFF"/>
              </a:solidFill>
            </a:endParaRPr>
          </a:p>
        </p:txBody>
      </p:sp>
      <p:sp>
        <p:nvSpPr>
          <p:cNvPr id="10" name="TextBox 9"/>
          <p:cNvSpPr txBox="1"/>
          <p:nvPr/>
        </p:nvSpPr>
        <p:spPr>
          <a:xfrm>
            <a:off x="165042" y="433706"/>
            <a:ext cx="2559202" cy="461665"/>
          </a:xfrm>
          <a:prstGeom prst="rect">
            <a:avLst/>
          </a:prstGeom>
          <a:noFill/>
        </p:spPr>
        <p:txBody>
          <a:bodyPr wrap="square" rtlCol="0">
            <a:spAutoFit/>
          </a:bodyPr>
          <a:lstStyle/>
          <a:p>
            <a:r>
              <a:rPr lang="en-GB" sz="2400" b="1" dirty="0" smtClean="0">
                <a:solidFill>
                  <a:srgbClr val="FFFFFF"/>
                </a:solidFill>
                <a:latin typeface="Arial" panose="020B0604020202020204" pitchFamily="34" charset="0"/>
                <a:cs typeface="Arial" panose="020B0604020202020204" pitchFamily="34" charset="0"/>
              </a:rPr>
              <a:t>1 of 8</a:t>
            </a:r>
            <a:endParaRPr lang="en-US" sz="2400" b="1" dirty="0">
              <a:solidFill>
                <a:srgbClr val="FFFFFF"/>
              </a:solidFill>
            </a:endParaRPr>
          </a:p>
        </p:txBody>
      </p:sp>
    </p:spTree>
    <p:extLst>
      <p:ext uri="{BB962C8B-B14F-4D97-AF65-F5344CB8AC3E}">
        <p14:creationId xmlns:p14="http://schemas.microsoft.com/office/powerpoint/2010/main" val="1467006622"/>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p:cNvSpPr txBox="1"/>
          <p:nvPr/>
        </p:nvSpPr>
        <p:spPr>
          <a:xfrm>
            <a:off x="315308" y="706907"/>
            <a:ext cx="4309319" cy="2369880"/>
          </a:xfrm>
          <a:prstGeom prst="rect">
            <a:avLst/>
          </a:prstGeom>
          <a:noFill/>
        </p:spPr>
        <p:txBody>
          <a:bodyPr wrap="square" rtlCol="0">
            <a:spAutoFit/>
          </a:bodyPr>
          <a:lstStyle/>
          <a:p>
            <a:r>
              <a:rPr lang="en-US" b="1" dirty="0" smtClean="0"/>
              <a:t>Facts</a:t>
            </a:r>
            <a:endParaRPr lang="en-GB" sz="1400" dirty="0">
              <a:latin typeface="Arial" panose="020B0604020202020204" pitchFamily="34" charset="0"/>
              <a:cs typeface="Arial" panose="020B0604020202020204" pitchFamily="34" charset="0"/>
            </a:endParaRPr>
          </a:p>
          <a:p>
            <a:r>
              <a:rPr lang="en-US" sz="1400" dirty="0" smtClean="0">
                <a:latin typeface="Arial" panose="020B0604020202020204" pitchFamily="34" charset="0"/>
                <a:cs typeface="Arial" panose="020B0604020202020204" pitchFamily="34" charset="0"/>
              </a:rPr>
              <a:t>Feedstock: </a:t>
            </a:r>
            <a:r>
              <a:rPr lang="en-US" sz="1400" dirty="0">
                <a:latin typeface="Arial" panose="020B0604020202020204" pitchFamily="34" charset="0"/>
                <a:cs typeface="Arial" panose="020B0604020202020204" pitchFamily="34" charset="0"/>
              </a:rPr>
              <a:t>cow manure and sawdust</a:t>
            </a:r>
          </a:p>
          <a:p>
            <a:r>
              <a:rPr lang="en-US" sz="1400" dirty="0" smtClean="0">
                <a:latin typeface="Arial" panose="020B0604020202020204" pitchFamily="34" charset="0"/>
                <a:cs typeface="Arial" panose="020B0604020202020204" pitchFamily="34" charset="0"/>
              </a:rPr>
              <a:t>Power: </a:t>
            </a:r>
            <a:r>
              <a:rPr lang="en-US" sz="1400" dirty="0">
                <a:latin typeface="Arial" panose="020B0604020202020204" pitchFamily="34" charset="0"/>
                <a:cs typeface="Arial" panose="020B0604020202020204" pitchFamily="34" charset="0"/>
              </a:rPr>
              <a:t>200 kilowatts of </a:t>
            </a:r>
            <a:r>
              <a:rPr lang="en-US" sz="1400" dirty="0" smtClean="0">
                <a:latin typeface="Arial" panose="020B0604020202020204" pitchFamily="34" charset="0"/>
                <a:cs typeface="Arial" panose="020B0604020202020204" pitchFamily="34" charset="0"/>
              </a:rPr>
              <a:t>electricity per day </a:t>
            </a:r>
            <a:r>
              <a:rPr lang="en-US" sz="1400" dirty="0">
                <a:latin typeface="Arial" panose="020B0604020202020204" pitchFamily="34" charset="0"/>
                <a:cs typeface="Arial" panose="020B0604020202020204" pitchFamily="34" charset="0"/>
              </a:rPr>
              <a:t>+ </a:t>
            </a:r>
            <a:r>
              <a:rPr lang="en-US" sz="1400" dirty="0" err="1" smtClean="0">
                <a:latin typeface="Arial" panose="020B0604020202020204" pitchFamily="34" charset="0"/>
                <a:cs typeface="Arial" panose="020B0604020202020204" pitchFamily="34" charset="0"/>
              </a:rPr>
              <a:t>fertiliser</a:t>
            </a:r>
            <a:endParaRPr lang="en-US" sz="1400" dirty="0">
              <a:latin typeface="Arial" panose="020B0604020202020204" pitchFamily="34" charset="0"/>
              <a:cs typeface="Arial" panose="020B0604020202020204" pitchFamily="34" charset="0"/>
            </a:endParaRPr>
          </a:p>
          <a:p>
            <a:endParaRPr lang="en-US" sz="1400" dirty="0">
              <a:latin typeface="Arial" panose="020B0604020202020204" pitchFamily="34" charset="0"/>
              <a:cs typeface="Arial" panose="020B0604020202020204" pitchFamily="34" charset="0"/>
            </a:endParaRPr>
          </a:p>
          <a:p>
            <a:r>
              <a:rPr lang="en-US" b="1" dirty="0" smtClean="0">
                <a:solidFill>
                  <a:prstClr val="black"/>
                </a:solidFill>
              </a:rPr>
              <a:t>Find out more</a:t>
            </a:r>
            <a:endParaRPr lang="en-US" sz="1400" b="1" dirty="0">
              <a:latin typeface="Arial" panose="020B0604020202020204" pitchFamily="34" charset="0"/>
              <a:cs typeface="Arial" panose="020B0604020202020204" pitchFamily="34" charset="0"/>
            </a:endParaRPr>
          </a:p>
          <a:p>
            <a:r>
              <a:rPr lang="en-US" sz="1400" dirty="0" smtClean="0">
                <a:latin typeface="Arial" panose="020B0604020202020204" pitchFamily="34" charset="0"/>
                <a:cs typeface="Arial" panose="020B0604020202020204" pitchFamily="34" charset="0"/>
              </a:rPr>
              <a:t>You </a:t>
            </a:r>
            <a:r>
              <a:rPr lang="en-US" sz="1400" dirty="0">
                <a:latin typeface="Arial" panose="020B0604020202020204" pitchFamily="34" charset="0"/>
                <a:cs typeface="Arial" panose="020B0604020202020204" pitchFamily="34" charset="0"/>
              </a:rPr>
              <a:t>can find videos and more information </a:t>
            </a:r>
            <a:r>
              <a:rPr lang="en-US" sz="1400" dirty="0" smtClean="0">
                <a:latin typeface="Arial" panose="020B0604020202020204" pitchFamily="34" charset="0"/>
                <a:cs typeface="Arial" panose="020B0604020202020204" pitchFamily="34" charset="0"/>
              </a:rPr>
              <a:t>on the </a:t>
            </a:r>
            <a:r>
              <a:rPr lang="en-US" sz="1400" dirty="0">
                <a:latin typeface="Arial" panose="020B0604020202020204" pitchFamily="34" charset="0"/>
                <a:cs typeface="Arial" panose="020B0604020202020204" pitchFamily="34" charset="0"/>
              </a:rPr>
              <a:t>website for the </a:t>
            </a:r>
            <a:r>
              <a:rPr lang="en-US" sz="1400" dirty="0" smtClean="0">
                <a:latin typeface="Arial" panose="020B0604020202020204" pitchFamily="34" charset="0"/>
                <a:cs typeface="Arial" panose="020B0604020202020204" pitchFamily="34" charset="0"/>
              </a:rPr>
              <a:t>project: </a:t>
            </a:r>
            <a:r>
              <a:rPr lang="en-US" sz="1400" dirty="0" smtClean="0">
                <a:latin typeface="Arial" panose="020B0604020202020204" pitchFamily="34" charset="0"/>
                <a:cs typeface="Arial" panose="020B0604020202020204" pitchFamily="34" charset="0"/>
                <a:hlinkClick r:id="rId2"/>
              </a:rPr>
              <a:t>www.buccleuch.com/energy/innovative-ad-plant-at-bowhill-estate/</a:t>
            </a:r>
            <a:r>
              <a:rPr lang="en-US" sz="1400" dirty="0" smtClean="0">
                <a:latin typeface="Arial" panose="020B0604020202020204" pitchFamily="34" charset="0"/>
                <a:cs typeface="Arial" panose="020B0604020202020204" pitchFamily="34" charset="0"/>
              </a:rPr>
              <a:t>.</a:t>
            </a:r>
            <a:endParaRPr lang="en-US" sz="1400" dirty="0">
              <a:latin typeface="Arial" panose="020B0604020202020204" pitchFamily="34" charset="0"/>
              <a:cs typeface="Arial" panose="020B0604020202020204" pitchFamily="34" charset="0"/>
            </a:endParaRPr>
          </a:p>
          <a:p>
            <a:endParaRPr lang="en-GB" sz="1400" dirty="0">
              <a:latin typeface="Arial" panose="020B0604020202020204" pitchFamily="34" charset="0"/>
              <a:cs typeface="Arial" panose="020B0604020202020204" pitchFamily="34" charset="0"/>
            </a:endParaRPr>
          </a:p>
        </p:txBody>
      </p:sp>
      <p:sp>
        <p:nvSpPr>
          <p:cNvPr id="8" name="TextBox 7"/>
          <p:cNvSpPr txBox="1"/>
          <p:nvPr/>
        </p:nvSpPr>
        <p:spPr>
          <a:xfrm>
            <a:off x="315308" y="245242"/>
            <a:ext cx="8520263" cy="461665"/>
          </a:xfrm>
          <a:prstGeom prst="rect">
            <a:avLst/>
          </a:prstGeom>
          <a:noFill/>
        </p:spPr>
        <p:txBody>
          <a:bodyPr wrap="square" rtlCol="0">
            <a:spAutoFit/>
          </a:bodyPr>
          <a:lstStyle/>
          <a:p>
            <a:r>
              <a:rPr lang="en-US" sz="2400" dirty="0" smtClean="0">
                <a:solidFill>
                  <a:schemeClr val="tx2"/>
                </a:solidFill>
              </a:rPr>
              <a:t>Biogas Case Study 3</a:t>
            </a:r>
            <a:endParaRPr lang="en-US" sz="2400" b="1" dirty="0"/>
          </a:p>
        </p:txBody>
      </p:sp>
      <p:pic>
        <p:nvPicPr>
          <p:cNvPr id="5" name="Picture 4" descr="SP-GSC Logo Corner.png"/>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0" y="3764154"/>
            <a:ext cx="4572000" cy="1379346"/>
          </a:xfrm>
          <a:prstGeom prst="rect">
            <a:avLst/>
          </a:prstGeom>
        </p:spPr>
      </p:pic>
      <p:pic>
        <p:nvPicPr>
          <p:cNvPr id="3" name="Picture 2" descr="shutterstock_527124787.jpg"/>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5216965" y="-92546"/>
            <a:ext cx="3996446" cy="5328592"/>
          </a:xfrm>
          <a:prstGeom prst="rect">
            <a:avLst/>
          </a:prstGeom>
        </p:spPr>
      </p:pic>
    </p:spTree>
    <p:extLst>
      <p:ext uri="{BB962C8B-B14F-4D97-AF65-F5344CB8AC3E}">
        <p14:creationId xmlns:p14="http://schemas.microsoft.com/office/powerpoint/2010/main" val="62540485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flipH="1">
            <a:off x="0" y="-529580"/>
            <a:ext cx="9180512" cy="6120341"/>
          </a:xfrm>
          <a:prstGeom prst="rect">
            <a:avLst/>
          </a:prstGeom>
        </p:spPr>
      </p:pic>
      <p:pic>
        <p:nvPicPr>
          <p:cNvPr id="16" name="Picture 15" descr="SL_RENEWABLE.png"/>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80744" y="2442308"/>
            <a:ext cx="1094864" cy="1094864"/>
          </a:xfrm>
          <a:prstGeom prst="rect">
            <a:avLst/>
          </a:prstGeom>
        </p:spPr>
      </p:pic>
      <p:pic>
        <p:nvPicPr>
          <p:cNvPr id="17" name="Picture 16" descr="SL_NON RENEWABLE.png"/>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751549" y="2444667"/>
            <a:ext cx="1120322" cy="1120322"/>
          </a:xfrm>
          <a:prstGeom prst="rect">
            <a:avLst/>
          </a:prstGeom>
        </p:spPr>
      </p:pic>
      <p:sp>
        <p:nvSpPr>
          <p:cNvPr id="18" name="Rounded Rectangle 17"/>
          <p:cNvSpPr/>
          <p:nvPr/>
        </p:nvSpPr>
        <p:spPr>
          <a:xfrm>
            <a:off x="-463870" y="312738"/>
            <a:ext cx="3931947" cy="1958163"/>
          </a:xfrm>
          <a:prstGeom prst="roundRect">
            <a:avLst/>
          </a:prstGeom>
          <a:solidFill>
            <a:schemeClr val="tx2">
              <a:alpha val="56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9" name="TextBox 18"/>
          <p:cNvSpPr txBox="1"/>
          <p:nvPr/>
        </p:nvSpPr>
        <p:spPr>
          <a:xfrm>
            <a:off x="165041" y="881903"/>
            <a:ext cx="3213741" cy="1200329"/>
          </a:xfrm>
          <a:prstGeom prst="rect">
            <a:avLst/>
          </a:prstGeom>
          <a:noFill/>
        </p:spPr>
        <p:txBody>
          <a:bodyPr wrap="square" rtlCol="0">
            <a:spAutoFit/>
          </a:bodyPr>
          <a:lstStyle/>
          <a:p>
            <a:r>
              <a:rPr lang="en-GB" dirty="0" smtClean="0">
                <a:solidFill>
                  <a:srgbClr val="FFFFFF"/>
                </a:solidFill>
                <a:latin typeface="Arial" panose="020B0604020202020204" pitchFamily="34" charset="0"/>
                <a:cs typeface="Arial" panose="020B0604020202020204" pitchFamily="34" charset="0"/>
              </a:rPr>
              <a:t>Match the image to the description of the energy source. Is this energy source renewable? Is it sustainable?</a:t>
            </a:r>
            <a:endParaRPr lang="en-US" dirty="0">
              <a:solidFill>
                <a:srgbClr val="FFFFFF"/>
              </a:solidFill>
            </a:endParaRPr>
          </a:p>
        </p:txBody>
      </p:sp>
      <p:sp>
        <p:nvSpPr>
          <p:cNvPr id="20" name="TextBox 19"/>
          <p:cNvSpPr txBox="1"/>
          <p:nvPr/>
        </p:nvSpPr>
        <p:spPr>
          <a:xfrm>
            <a:off x="165042" y="433706"/>
            <a:ext cx="2559202" cy="461665"/>
          </a:xfrm>
          <a:prstGeom prst="rect">
            <a:avLst/>
          </a:prstGeom>
          <a:noFill/>
        </p:spPr>
        <p:txBody>
          <a:bodyPr wrap="square" rtlCol="0">
            <a:spAutoFit/>
          </a:bodyPr>
          <a:lstStyle/>
          <a:p>
            <a:r>
              <a:rPr lang="en-GB" sz="2400" b="1" dirty="0" smtClean="0">
                <a:solidFill>
                  <a:srgbClr val="FFFFFF"/>
                </a:solidFill>
                <a:latin typeface="Arial" panose="020B0604020202020204" pitchFamily="34" charset="0"/>
                <a:cs typeface="Arial" panose="020B0604020202020204" pitchFamily="34" charset="0"/>
              </a:rPr>
              <a:t>2 of 8</a:t>
            </a:r>
            <a:endParaRPr lang="en-US" sz="2400" b="1" dirty="0">
              <a:solidFill>
                <a:srgbClr val="FFFFFF"/>
              </a:solidFill>
            </a:endParaRPr>
          </a:p>
        </p:txBody>
      </p:sp>
    </p:spTree>
    <p:extLst>
      <p:ext uri="{BB962C8B-B14F-4D97-AF65-F5344CB8AC3E}">
        <p14:creationId xmlns:p14="http://schemas.microsoft.com/office/powerpoint/2010/main" val="132596046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15"/>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0" y="-1"/>
            <a:ext cx="9144000" cy="5143501"/>
          </a:xfrm>
          <a:prstGeom prst="rect">
            <a:avLst/>
          </a:prstGeom>
        </p:spPr>
      </p:pic>
      <p:pic>
        <p:nvPicPr>
          <p:cNvPr id="11" name="Picture 10" descr="SL_RENEWABLE.png"/>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80744" y="2442308"/>
            <a:ext cx="1094864" cy="1094864"/>
          </a:xfrm>
          <a:prstGeom prst="rect">
            <a:avLst/>
          </a:prstGeom>
        </p:spPr>
      </p:pic>
      <p:pic>
        <p:nvPicPr>
          <p:cNvPr id="12" name="Picture 11" descr="SL_NON RENEWABLE.png"/>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751549" y="2444667"/>
            <a:ext cx="1120322" cy="1120322"/>
          </a:xfrm>
          <a:prstGeom prst="rect">
            <a:avLst/>
          </a:prstGeom>
        </p:spPr>
      </p:pic>
      <p:sp>
        <p:nvSpPr>
          <p:cNvPr id="13" name="Rounded Rectangle 12"/>
          <p:cNvSpPr/>
          <p:nvPr/>
        </p:nvSpPr>
        <p:spPr>
          <a:xfrm>
            <a:off x="-463870" y="312738"/>
            <a:ext cx="3931947" cy="1958163"/>
          </a:xfrm>
          <a:prstGeom prst="roundRect">
            <a:avLst/>
          </a:prstGeom>
          <a:solidFill>
            <a:schemeClr val="tx2">
              <a:alpha val="56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TextBox 13"/>
          <p:cNvSpPr txBox="1"/>
          <p:nvPr/>
        </p:nvSpPr>
        <p:spPr>
          <a:xfrm>
            <a:off x="165041" y="881903"/>
            <a:ext cx="3213741" cy="1200329"/>
          </a:xfrm>
          <a:prstGeom prst="rect">
            <a:avLst/>
          </a:prstGeom>
          <a:noFill/>
        </p:spPr>
        <p:txBody>
          <a:bodyPr wrap="square" rtlCol="0">
            <a:spAutoFit/>
          </a:bodyPr>
          <a:lstStyle/>
          <a:p>
            <a:r>
              <a:rPr lang="en-GB" dirty="0" smtClean="0">
                <a:solidFill>
                  <a:srgbClr val="FFFFFF"/>
                </a:solidFill>
                <a:latin typeface="Arial" panose="020B0604020202020204" pitchFamily="34" charset="0"/>
                <a:cs typeface="Arial" panose="020B0604020202020204" pitchFamily="34" charset="0"/>
              </a:rPr>
              <a:t>Match the image to the description of the energy source. Is this energy source renewable? Is it sustainable?</a:t>
            </a:r>
            <a:endParaRPr lang="en-US" dirty="0">
              <a:solidFill>
                <a:srgbClr val="FFFFFF"/>
              </a:solidFill>
            </a:endParaRPr>
          </a:p>
        </p:txBody>
      </p:sp>
      <p:sp>
        <p:nvSpPr>
          <p:cNvPr id="15" name="TextBox 14"/>
          <p:cNvSpPr txBox="1"/>
          <p:nvPr/>
        </p:nvSpPr>
        <p:spPr>
          <a:xfrm>
            <a:off x="165042" y="433706"/>
            <a:ext cx="2559202" cy="461665"/>
          </a:xfrm>
          <a:prstGeom prst="rect">
            <a:avLst/>
          </a:prstGeom>
          <a:noFill/>
        </p:spPr>
        <p:txBody>
          <a:bodyPr wrap="square" rtlCol="0">
            <a:spAutoFit/>
          </a:bodyPr>
          <a:lstStyle/>
          <a:p>
            <a:r>
              <a:rPr lang="en-GB" sz="2400" b="1" dirty="0" smtClean="0">
                <a:solidFill>
                  <a:srgbClr val="FFFFFF"/>
                </a:solidFill>
                <a:latin typeface="Arial" panose="020B0604020202020204" pitchFamily="34" charset="0"/>
                <a:cs typeface="Arial" panose="020B0604020202020204" pitchFamily="34" charset="0"/>
              </a:rPr>
              <a:t>3 of 8</a:t>
            </a:r>
            <a:endParaRPr lang="en-US" sz="2400" b="1" dirty="0">
              <a:solidFill>
                <a:srgbClr val="FFFFFF"/>
              </a:solidFill>
            </a:endParaRPr>
          </a:p>
        </p:txBody>
      </p:sp>
    </p:spTree>
    <p:extLst>
      <p:ext uri="{BB962C8B-B14F-4D97-AF65-F5344CB8AC3E}">
        <p14:creationId xmlns:p14="http://schemas.microsoft.com/office/powerpoint/2010/main" val="213711639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0" y="0"/>
            <a:ext cx="9144000" cy="5143500"/>
          </a:xfrm>
          <a:prstGeom prst="rect">
            <a:avLst/>
          </a:prstGeom>
        </p:spPr>
      </p:pic>
      <p:pic>
        <p:nvPicPr>
          <p:cNvPr id="12" name="Picture 11" descr="SL_RENEWABLE.png"/>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80744" y="2442308"/>
            <a:ext cx="1094864" cy="1094864"/>
          </a:xfrm>
          <a:prstGeom prst="rect">
            <a:avLst/>
          </a:prstGeom>
        </p:spPr>
      </p:pic>
      <p:pic>
        <p:nvPicPr>
          <p:cNvPr id="13" name="Picture 12" descr="SL_NON RENEWABLE.png"/>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751549" y="2444667"/>
            <a:ext cx="1120322" cy="1120322"/>
          </a:xfrm>
          <a:prstGeom prst="rect">
            <a:avLst/>
          </a:prstGeom>
        </p:spPr>
      </p:pic>
      <p:sp>
        <p:nvSpPr>
          <p:cNvPr id="14" name="Rounded Rectangle 13"/>
          <p:cNvSpPr/>
          <p:nvPr/>
        </p:nvSpPr>
        <p:spPr>
          <a:xfrm>
            <a:off x="-463870" y="312738"/>
            <a:ext cx="3931947" cy="1958163"/>
          </a:xfrm>
          <a:prstGeom prst="roundRect">
            <a:avLst/>
          </a:prstGeom>
          <a:solidFill>
            <a:schemeClr val="tx2">
              <a:alpha val="56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5" name="TextBox 14"/>
          <p:cNvSpPr txBox="1"/>
          <p:nvPr/>
        </p:nvSpPr>
        <p:spPr>
          <a:xfrm>
            <a:off x="165041" y="881903"/>
            <a:ext cx="3213741" cy="1200329"/>
          </a:xfrm>
          <a:prstGeom prst="rect">
            <a:avLst/>
          </a:prstGeom>
          <a:noFill/>
        </p:spPr>
        <p:txBody>
          <a:bodyPr wrap="square" rtlCol="0">
            <a:spAutoFit/>
          </a:bodyPr>
          <a:lstStyle/>
          <a:p>
            <a:r>
              <a:rPr lang="en-GB" dirty="0" smtClean="0">
                <a:solidFill>
                  <a:srgbClr val="FFFFFF"/>
                </a:solidFill>
                <a:latin typeface="Arial" panose="020B0604020202020204" pitchFamily="34" charset="0"/>
                <a:cs typeface="Arial" panose="020B0604020202020204" pitchFamily="34" charset="0"/>
              </a:rPr>
              <a:t>Match the image to the description of the energy source. Is this energy source renewable? Is it sustainable?</a:t>
            </a:r>
            <a:endParaRPr lang="en-US" dirty="0">
              <a:solidFill>
                <a:srgbClr val="FFFFFF"/>
              </a:solidFill>
            </a:endParaRPr>
          </a:p>
        </p:txBody>
      </p:sp>
      <p:sp>
        <p:nvSpPr>
          <p:cNvPr id="16" name="TextBox 15"/>
          <p:cNvSpPr txBox="1"/>
          <p:nvPr/>
        </p:nvSpPr>
        <p:spPr>
          <a:xfrm>
            <a:off x="165042" y="433706"/>
            <a:ext cx="2559202" cy="461665"/>
          </a:xfrm>
          <a:prstGeom prst="rect">
            <a:avLst/>
          </a:prstGeom>
          <a:noFill/>
        </p:spPr>
        <p:txBody>
          <a:bodyPr wrap="square" rtlCol="0">
            <a:spAutoFit/>
          </a:bodyPr>
          <a:lstStyle/>
          <a:p>
            <a:r>
              <a:rPr lang="en-GB" sz="2400" b="1" dirty="0" smtClean="0">
                <a:solidFill>
                  <a:srgbClr val="FFFFFF"/>
                </a:solidFill>
                <a:latin typeface="Arial" panose="020B0604020202020204" pitchFamily="34" charset="0"/>
                <a:cs typeface="Arial" panose="020B0604020202020204" pitchFamily="34" charset="0"/>
              </a:rPr>
              <a:t>4 of 8</a:t>
            </a:r>
            <a:endParaRPr lang="en-US" sz="2400" b="1" dirty="0">
              <a:solidFill>
                <a:srgbClr val="FFFFFF"/>
              </a:solidFill>
            </a:endParaRPr>
          </a:p>
        </p:txBody>
      </p:sp>
    </p:spTree>
    <p:extLst>
      <p:ext uri="{BB962C8B-B14F-4D97-AF65-F5344CB8AC3E}">
        <p14:creationId xmlns:p14="http://schemas.microsoft.com/office/powerpoint/2010/main" val="61708011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flipH="1">
            <a:off x="-253804" y="-804870"/>
            <a:ext cx="9399072" cy="6253998"/>
          </a:xfrm>
          <a:prstGeom prst="rect">
            <a:avLst/>
          </a:prstGeom>
        </p:spPr>
      </p:pic>
      <p:pic>
        <p:nvPicPr>
          <p:cNvPr id="11" name="Picture 10" descr="SL_RENEWABLE.png"/>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80744" y="2442308"/>
            <a:ext cx="1094864" cy="1094864"/>
          </a:xfrm>
          <a:prstGeom prst="rect">
            <a:avLst/>
          </a:prstGeom>
        </p:spPr>
      </p:pic>
      <p:pic>
        <p:nvPicPr>
          <p:cNvPr id="13" name="Picture 12" descr="SL_NON RENEWABLE.png"/>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751549" y="2444667"/>
            <a:ext cx="1120322" cy="1120322"/>
          </a:xfrm>
          <a:prstGeom prst="rect">
            <a:avLst/>
          </a:prstGeom>
        </p:spPr>
      </p:pic>
      <p:sp>
        <p:nvSpPr>
          <p:cNvPr id="14" name="Rounded Rectangle 13"/>
          <p:cNvSpPr/>
          <p:nvPr/>
        </p:nvSpPr>
        <p:spPr>
          <a:xfrm>
            <a:off x="-463870" y="312738"/>
            <a:ext cx="3931947" cy="1958163"/>
          </a:xfrm>
          <a:prstGeom prst="roundRect">
            <a:avLst/>
          </a:prstGeom>
          <a:solidFill>
            <a:schemeClr val="tx2">
              <a:alpha val="56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5" name="TextBox 14"/>
          <p:cNvSpPr txBox="1"/>
          <p:nvPr/>
        </p:nvSpPr>
        <p:spPr>
          <a:xfrm>
            <a:off x="165041" y="881903"/>
            <a:ext cx="3213741" cy="1200329"/>
          </a:xfrm>
          <a:prstGeom prst="rect">
            <a:avLst/>
          </a:prstGeom>
          <a:noFill/>
        </p:spPr>
        <p:txBody>
          <a:bodyPr wrap="square" rtlCol="0">
            <a:spAutoFit/>
          </a:bodyPr>
          <a:lstStyle/>
          <a:p>
            <a:r>
              <a:rPr lang="en-GB" dirty="0" smtClean="0">
                <a:solidFill>
                  <a:srgbClr val="FFFFFF"/>
                </a:solidFill>
                <a:latin typeface="Arial" panose="020B0604020202020204" pitchFamily="34" charset="0"/>
                <a:cs typeface="Arial" panose="020B0604020202020204" pitchFamily="34" charset="0"/>
              </a:rPr>
              <a:t>Match the image to the description of the energy source. Is this energy source renewable? Is it sustainable?</a:t>
            </a:r>
            <a:endParaRPr lang="en-US" dirty="0">
              <a:solidFill>
                <a:srgbClr val="FFFFFF"/>
              </a:solidFill>
            </a:endParaRPr>
          </a:p>
        </p:txBody>
      </p:sp>
      <p:sp>
        <p:nvSpPr>
          <p:cNvPr id="16" name="TextBox 15"/>
          <p:cNvSpPr txBox="1"/>
          <p:nvPr/>
        </p:nvSpPr>
        <p:spPr>
          <a:xfrm>
            <a:off x="165042" y="433706"/>
            <a:ext cx="2559202" cy="461665"/>
          </a:xfrm>
          <a:prstGeom prst="rect">
            <a:avLst/>
          </a:prstGeom>
          <a:noFill/>
        </p:spPr>
        <p:txBody>
          <a:bodyPr wrap="square" rtlCol="0">
            <a:spAutoFit/>
          </a:bodyPr>
          <a:lstStyle/>
          <a:p>
            <a:r>
              <a:rPr lang="en-GB" sz="2400" b="1" dirty="0" smtClean="0">
                <a:solidFill>
                  <a:srgbClr val="FFFFFF"/>
                </a:solidFill>
                <a:latin typeface="Arial" panose="020B0604020202020204" pitchFamily="34" charset="0"/>
                <a:cs typeface="Arial" panose="020B0604020202020204" pitchFamily="34" charset="0"/>
              </a:rPr>
              <a:t>5 of 8</a:t>
            </a:r>
            <a:endParaRPr lang="en-US" sz="2400" b="1" dirty="0">
              <a:solidFill>
                <a:srgbClr val="FFFFFF"/>
              </a:solidFill>
            </a:endParaRPr>
          </a:p>
        </p:txBody>
      </p:sp>
    </p:spTree>
    <p:extLst>
      <p:ext uri="{BB962C8B-B14F-4D97-AF65-F5344CB8AC3E}">
        <p14:creationId xmlns:p14="http://schemas.microsoft.com/office/powerpoint/2010/main" val="414900527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0" y="-73026"/>
            <a:ext cx="9144000" cy="6096000"/>
          </a:xfrm>
          <a:prstGeom prst="rect">
            <a:avLst/>
          </a:prstGeom>
        </p:spPr>
      </p:pic>
      <p:pic>
        <p:nvPicPr>
          <p:cNvPr id="12" name="Picture 11" descr="SL_RENEWABLE.png"/>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80744" y="2442308"/>
            <a:ext cx="1094864" cy="1094864"/>
          </a:xfrm>
          <a:prstGeom prst="rect">
            <a:avLst/>
          </a:prstGeom>
        </p:spPr>
      </p:pic>
      <p:pic>
        <p:nvPicPr>
          <p:cNvPr id="13" name="Picture 12" descr="SL_NON RENEWABLE.png"/>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751549" y="2444667"/>
            <a:ext cx="1120322" cy="1120322"/>
          </a:xfrm>
          <a:prstGeom prst="rect">
            <a:avLst/>
          </a:prstGeom>
        </p:spPr>
      </p:pic>
      <p:sp>
        <p:nvSpPr>
          <p:cNvPr id="14" name="Rounded Rectangle 13"/>
          <p:cNvSpPr/>
          <p:nvPr/>
        </p:nvSpPr>
        <p:spPr>
          <a:xfrm>
            <a:off x="-463870" y="312738"/>
            <a:ext cx="3931947" cy="1958163"/>
          </a:xfrm>
          <a:prstGeom prst="roundRect">
            <a:avLst/>
          </a:prstGeom>
          <a:solidFill>
            <a:schemeClr val="tx2">
              <a:alpha val="56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5" name="TextBox 14"/>
          <p:cNvSpPr txBox="1"/>
          <p:nvPr/>
        </p:nvSpPr>
        <p:spPr>
          <a:xfrm>
            <a:off x="165041" y="881903"/>
            <a:ext cx="3213741" cy="1200329"/>
          </a:xfrm>
          <a:prstGeom prst="rect">
            <a:avLst/>
          </a:prstGeom>
          <a:noFill/>
        </p:spPr>
        <p:txBody>
          <a:bodyPr wrap="square" rtlCol="0">
            <a:spAutoFit/>
          </a:bodyPr>
          <a:lstStyle/>
          <a:p>
            <a:r>
              <a:rPr lang="en-GB" dirty="0" smtClean="0">
                <a:solidFill>
                  <a:srgbClr val="FFFFFF"/>
                </a:solidFill>
                <a:latin typeface="Arial" panose="020B0604020202020204" pitchFamily="34" charset="0"/>
                <a:cs typeface="Arial" panose="020B0604020202020204" pitchFamily="34" charset="0"/>
              </a:rPr>
              <a:t>Match the image to the description of the energy source. Is this energy source renewable? Is it sustainable?</a:t>
            </a:r>
            <a:endParaRPr lang="en-US" dirty="0">
              <a:solidFill>
                <a:srgbClr val="FFFFFF"/>
              </a:solidFill>
            </a:endParaRPr>
          </a:p>
        </p:txBody>
      </p:sp>
      <p:sp>
        <p:nvSpPr>
          <p:cNvPr id="16" name="TextBox 15"/>
          <p:cNvSpPr txBox="1"/>
          <p:nvPr/>
        </p:nvSpPr>
        <p:spPr>
          <a:xfrm>
            <a:off x="165042" y="433706"/>
            <a:ext cx="2559202" cy="461665"/>
          </a:xfrm>
          <a:prstGeom prst="rect">
            <a:avLst/>
          </a:prstGeom>
          <a:noFill/>
        </p:spPr>
        <p:txBody>
          <a:bodyPr wrap="square" rtlCol="0">
            <a:spAutoFit/>
          </a:bodyPr>
          <a:lstStyle/>
          <a:p>
            <a:r>
              <a:rPr lang="en-GB" sz="2400" b="1" dirty="0" smtClean="0">
                <a:solidFill>
                  <a:srgbClr val="FFFFFF"/>
                </a:solidFill>
                <a:latin typeface="Arial" panose="020B0604020202020204" pitchFamily="34" charset="0"/>
                <a:cs typeface="Arial" panose="020B0604020202020204" pitchFamily="34" charset="0"/>
              </a:rPr>
              <a:t>6 of 8</a:t>
            </a:r>
            <a:endParaRPr lang="en-US" sz="2400" b="1" dirty="0">
              <a:solidFill>
                <a:srgbClr val="FFFFFF"/>
              </a:solidFill>
            </a:endParaRPr>
          </a:p>
        </p:txBody>
      </p:sp>
    </p:spTree>
    <p:extLst>
      <p:ext uri="{BB962C8B-B14F-4D97-AF65-F5344CB8AC3E}">
        <p14:creationId xmlns:p14="http://schemas.microsoft.com/office/powerpoint/2010/main" val="95024585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biogas plant.jpg"/>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0" y="-762001"/>
            <a:ext cx="9396536" cy="6573755"/>
          </a:xfrm>
          <a:prstGeom prst="rect">
            <a:avLst/>
          </a:prstGeom>
        </p:spPr>
      </p:pic>
      <p:pic>
        <p:nvPicPr>
          <p:cNvPr id="11" name="Picture 10" descr="SL_RENEWABLE.png"/>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80744" y="2442308"/>
            <a:ext cx="1094864" cy="1094864"/>
          </a:xfrm>
          <a:prstGeom prst="rect">
            <a:avLst/>
          </a:prstGeom>
        </p:spPr>
      </p:pic>
      <p:pic>
        <p:nvPicPr>
          <p:cNvPr id="12" name="Picture 11" descr="SL_NON RENEWABLE.png"/>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751549" y="2444667"/>
            <a:ext cx="1120322" cy="1120322"/>
          </a:xfrm>
          <a:prstGeom prst="rect">
            <a:avLst/>
          </a:prstGeom>
        </p:spPr>
      </p:pic>
      <p:sp>
        <p:nvSpPr>
          <p:cNvPr id="13" name="Rounded Rectangle 12"/>
          <p:cNvSpPr/>
          <p:nvPr/>
        </p:nvSpPr>
        <p:spPr>
          <a:xfrm>
            <a:off x="-463870" y="312738"/>
            <a:ext cx="3931947" cy="1958163"/>
          </a:xfrm>
          <a:prstGeom prst="roundRect">
            <a:avLst/>
          </a:prstGeom>
          <a:solidFill>
            <a:schemeClr val="tx2">
              <a:alpha val="56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TextBox 13"/>
          <p:cNvSpPr txBox="1"/>
          <p:nvPr/>
        </p:nvSpPr>
        <p:spPr>
          <a:xfrm>
            <a:off x="165041" y="881903"/>
            <a:ext cx="3213741" cy="1200329"/>
          </a:xfrm>
          <a:prstGeom prst="rect">
            <a:avLst/>
          </a:prstGeom>
          <a:noFill/>
        </p:spPr>
        <p:txBody>
          <a:bodyPr wrap="square" rtlCol="0">
            <a:spAutoFit/>
          </a:bodyPr>
          <a:lstStyle/>
          <a:p>
            <a:r>
              <a:rPr lang="en-GB" dirty="0" smtClean="0">
                <a:solidFill>
                  <a:srgbClr val="FFFFFF"/>
                </a:solidFill>
                <a:latin typeface="Arial" panose="020B0604020202020204" pitchFamily="34" charset="0"/>
                <a:cs typeface="Arial" panose="020B0604020202020204" pitchFamily="34" charset="0"/>
              </a:rPr>
              <a:t>Match the image to the description of the energy source. Is this energy source renewable? Is it sustainable?</a:t>
            </a:r>
            <a:endParaRPr lang="en-US" dirty="0">
              <a:solidFill>
                <a:srgbClr val="FFFFFF"/>
              </a:solidFill>
            </a:endParaRPr>
          </a:p>
        </p:txBody>
      </p:sp>
      <p:sp>
        <p:nvSpPr>
          <p:cNvPr id="15" name="TextBox 14"/>
          <p:cNvSpPr txBox="1"/>
          <p:nvPr/>
        </p:nvSpPr>
        <p:spPr>
          <a:xfrm>
            <a:off x="165042" y="433706"/>
            <a:ext cx="2559202" cy="461665"/>
          </a:xfrm>
          <a:prstGeom prst="rect">
            <a:avLst/>
          </a:prstGeom>
          <a:noFill/>
        </p:spPr>
        <p:txBody>
          <a:bodyPr wrap="square" rtlCol="0">
            <a:spAutoFit/>
          </a:bodyPr>
          <a:lstStyle/>
          <a:p>
            <a:r>
              <a:rPr lang="en-GB" sz="2400" b="1" dirty="0" smtClean="0">
                <a:solidFill>
                  <a:srgbClr val="FFFFFF"/>
                </a:solidFill>
                <a:latin typeface="Arial" panose="020B0604020202020204" pitchFamily="34" charset="0"/>
                <a:cs typeface="Arial" panose="020B0604020202020204" pitchFamily="34" charset="0"/>
              </a:rPr>
              <a:t>7 of 8</a:t>
            </a:r>
            <a:endParaRPr lang="en-US" sz="2400" b="1" dirty="0">
              <a:solidFill>
                <a:srgbClr val="FFFFFF"/>
              </a:solidFill>
            </a:endParaRPr>
          </a:p>
        </p:txBody>
      </p:sp>
    </p:spTree>
    <p:extLst>
      <p:ext uri="{BB962C8B-B14F-4D97-AF65-F5344CB8AC3E}">
        <p14:creationId xmlns:p14="http://schemas.microsoft.com/office/powerpoint/2010/main" val="1806807189"/>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Climate Change">
      <a:dk1>
        <a:sysClr val="windowText" lastClr="000000"/>
      </a:dk1>
      <a:lt1>
        <a:sysClr val="window" lastClr="FFFFFF"/>
      </a:lt1>
      <a:dk2>
        <a:srgbClr val="6A971F"/>
      </a:dk2>
      <a:lt2>
        <a:srgbClr val="F28C00"/>
      </a:lt2>
      <a:accent1>
        <a:srgbClr val="6A971F"/>
      </a:accent1>
      <a:accent2>
        <a:srgbClr val="F28C00"/>
      </a:accent2>
      <a:accent3>
        <a:srgbClr val="0071BA"/>
      </a:accent3>
      <a:accent4>
        <a:srgbClr val="E6007E"/>
      </a:accent4>
      <a:accent5>
        <a:srgbClr val="FFED00"/>
      </a:accent5>
      <a:accent6>
        <a:srgbClr val="9C9C9C"/>
      </a:accent6>
      <a:hlink>
        <a:srgbClr val="0071BA"/>
      </a:hlink>
      <a:folHlink>
        <a:srgbClr val="F28C0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2314</TotalTime>
  <Words>978</Words>
  <Application>Microsoft Office PowerPoint</Application>
  <PresentationFormat>On-screen Show (16:9)</PresentationFormat>
  <Paragraphs>126</Paragraphs>
  <Slides>30</Slides>
  <Notes>1</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30</vt:i4>
      </vt:variant>
    </vt:vector>
  </HeadingPairs>
  <TitlesOfParts>
    <vt:vector size="33" baseType="lpstr">
      <vt:lpstr>Arial</vt:lpstr>
      <vt:lpstr>Calibri</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Glasgow Science Centre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Steven Hill</dc:creator>
  <cp:lastModifiedBy>Derek Shirlaw</cp:lastModifiedBy>
  <cp:revision>46</cp:revision>
  <dcterms:created xsi:type="dcterms:W3CDTF">2018-06-04T09:40:53Z</dcterms:created>
  <dcterms:modified xsi:type="dcterms:W3CDTF">2019-12-10T09:13:42Z</dcterms:modified>
</cp:coreProperties>
</file>